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4"/>
    <p:sldMasterId id="2147483826" r:id="rId5"/>
    <p:sldMasterId id="2147483866" r:id="rId6"/>
  </p:sldMasterIdLst>
  <p:notesMasterIdLst>
    <p:notesMasterId r:id="rId43"/>
  </p:notesMasterIdLst>
  <p:handoutMasterIdLst>
    <p:handoutMasterId r:id="rId44"/>
  </p:handoutMasterIdLst>
  <p:sldIdLst>
    <p:sldId id="256" r:id="rId7"/>
    <p:sldId id="413" r:id="rId8"/>
    <p:sldId id="414" r:id="rId9"/>
    <p:sldId id="259" r:id="rId10"/>
    <p:sldId id="457" r:id="rId11"/>
    <p:sldId id="458" r:id="rId12"/>
    <p:sldId id="417" r:id="rId13"/>
    <p:sldId id="446" r:id="rId14"/>
    <p:sldId id="449" r:id="rId15"/>
    <p:sldId id="263" r:id="rId16"/>
    <p:sldId id="264" r:id="rId17"/>
    <p:sldId id="421" r:id="rId18"/>
    <p:sldId id="438" r:id="rId19"/>
    <p:sldId id="465" r:id="rId20"/>
    <p:sldId id="260" r:id="rId21"/>
    <p:sldId id="266" r:id="rId22"/>
    <p:sldId id="265" r:id="rId23"/>
    <p:sldId id="425" r:id="rId24"/>
    <p:sldId id="261" r:id="rId25"/>
    <p:sldId id="268" r:id="rId26"/>
    <p:sldId id="427" r:id="rId27"/>
    <p:sldId id="269" r:id="rId28"/>
    <p:sldId id="428" r:id="rId29"/>
    <p:sldId id="461" r:id="rId30"/>
    <p:sldId id="462" r:id="rId31"/>
    <p:sldId id="270" r:id="rId32"/>
    <p:sldId id="271" r:id="rId33"/>
    <p:sldId id="431" r:id="rId34"/>
    <p:sldId id="429" r:id="rId35"/>
    <p:sldId id="430" r:id="rId36"/>
    <p:sldId id="432" r:id="rId37"/>
    <p:sldId id="274" r:id="rId38"/>
    <p:sldId id="467" r:id="rId39"/>
    <p:sldId id="280" r:id="rId40"/>
    <p:sldId id="445" r:id="rId41"/>
    <p:sldId id="451" r:id="rId42"/>
  </p:sldIdLst>
  <p:sldSz cx="9144000" cy="5143500" type="screen16x9"/>
  <p:notesSz cx="7010400" cy="9296400"/>
  <p:custDataLst>
    <p:tags r:id="rId45"/>
  </p:custDataLst>
  <p:defaultTextStyle>
    <a:defPPr>
      <a:defRPr lang="en-US"/>
    </a:defPPr>
    <a:lvl1pPr algn="l" rtl="0" eaLnBrk="0" fontAlgn="base" hangingPunct="0">
      <a:spcBef>
        <a:spcPct val="0"/>
      </a:spcBef>
      <a:spcAft>
        <a:spcPct val="0"/>
      </a:spcAft>
      <a:defRPr sz="800" kern="1200">
        <a:solidFill>
          <a:srgbClr val="000000"/>
        </a:solidFill>
        <a:latin typeface="Gill Sans Std Light" panose="020B0502020104020203" pitchFamily="-1" charset="0"/>
        <a:ea typeface="ヒラギノ角ゴ ProN W3" panose="020B0300000000000000" pitchFamily="126" charset="-128"/>
        <a:cs typeface="+mn-cs"/>
        <a:sym typeface="Gill Sans Std Light" panose="020B0502020104020203" pitchFamily="-1" charset="0"/>
      </a:defRPr>
    </a:lvl1pPr>
    <a:lvl2pPr marL="320675" indent="136525" algn="l" rtl="0" eaLnBrk="0" fontAlgn="base" hangingPunct="0">
      <a:spcBef>
        <a:spcPct val="0"/>
      </a:spcBef>
      <a:spcAft>
        <a:spcPct val="0"/>
      </a:spcAft>
      <a:defRPr sz="800" kern="1200">
        <a:solidFill>
          <a:srgbClr val="000000"/>
        </a:solidFill>
        <a:latin typeface="Gill Sans Std Light" panose="020B0502020104020203" pitchFamily="-1" charset="0"/>
        <a:ea typeface="ヒラギノ角ゴ ProN W3" panose="020B0300000000000000" pitchFamily="126" charset="-128"/>
        <a:cs typeface="+mn-cs"/>
        <a:sym typeface="Gill Sans Std Light" panose="020B0502020104020203" pitchFamily="-1" charset="0"/>
      </a:defRPr>
    </a:lvl2pPr>
    <a:lvl3pPr marL="641350" indent="273050" algn="l" rtl="0" eaLnBrk="0" fontAlgn="base" hangingPunct="0">
      <a:spcBef>
        <a:spcPct val="0"/>
      </a:spcBef>
      <a:spcAft>
        <a:spcPct val="0"/>
      </a:spcAft>
      <a:defRPr sz="800" kern="1200">
        <a:solidFill>
          <a:srgbClr val="000000"/>
        </a:solidFill>
        <a:latin typeface="Gill Sans Std Light" panose="020B0502020104020203" pitchFamily="-1" charset="0"/>
        <a:ea typeface="ヒラギノ角ゴ ProN W3" panose="020B0300000000000000" pitchFamily="126" charset="-128"/>
        <a:cs typeface="+mn-cs"/>
        <a:sym typeface="Gill Sans Std Light" panose="020B0502020104020203" pitchFamily="-1" charset="0"/>
      </a:defRPr>
    </a:lvl3pPr>
    <a:lvl4pPr marL="963613" indent="407988" algn="l" rtl="0" eaLnBrk="0" fontAlgn="base" hangingPunct="0">
      <a:spcBef>
        <a:spcPct val="0"/>
      </a:spcBef>
      <a:spcAft>
        <a:spcPct val="0"/>
      </a:spcAft>
      <a:defRPr sz="800" kern="1200">
        <a:solidFill>
          <a:srgbClr val="000000"/>
        </a:solidFill>
        <a:latin typeface="Gill Sans Std Light" panose="020B0502020104020203" pitchFamily="-1" charset="0"/>
        <a:ea typeface="ヒラギノ角ゴ ProN W3" panose="020B0300000000000000" pitchFamily="126" charset="-128"/>
        <a:cs typeface="+mn-cs"/>
        <a:sym typeface="Gill Sans Std Light" panose="020B0502020104020203" pitchFamily="-1" charset="0"/>
      </a:defRPr>
    </a:lvl4pPr>
    <a:lvl5pPr marL="1284288" indent="544513" algn="l" rtl="0" eaLnBrk="0" fontAlgn="base" hangingPunct="0">
      <a:spcBef>
        <a:spcPct val="0"/>
      </a:spcBef>
      <a:spcAft>
        <a:spcPct val="0"/>
      </a:spcAft>
      <a:defRPr sz="800" kern="1200">
        <a:solidFill>
          <a:srgbClr val="000000"/>
        </a:solidFill>
        <a:latin typeface="Gill Sans Std Light" panose="020B0502020104020203" pitchFamily="-1" charset="0"/>
        <a:ea typeface="ヒラギノ角ゴ ProN W3" panose="020B0300000000000000" pitchFamily="126" charset="-128"/>
        <a:cs typeface="+mn-cs"/>
        <a:sym typeface="Gill Sans Std Light" panose="020B0502020104020203" pitchFamily="-1" charset="0"/>
      </a:defRPr>
    </a:lvl5pPr>
    <a:lvl6pPr marL="2286000" algn="l" defTabSz="914400" rtl="0" eaLnBrk="1" latinLnBrk="0" hangingPunct="1">
      <a:defRPr sz="800" kern="1200">
        <a:solidFill>
          <a:srgbClr val="000000"/>
        </a:solidFill>
        <a:latin typeface="Gill Sans Std Light" panose="020B0502020104020203" pitchFamily="-1" charset="0"/>
        <a:ea typeface="ヒラギノ角ゴ ProN W3" panose="020B0300000000000000" pitchFamily="126" charset="-128"/>
        <a:cs typeface="+mn-cs"/>
        <a:sym typeface="Gill Sans Std Light" panose="020B0502020104020203" pitchFamily="-1" charset="0"/>
      </a:defRPr>
    </a:lvl6pPr>
    <a:lvl7pPr marL="2743200" algn="l" defTabSz="914400" rtl="0" eaLnBrk="1" latinLnBrk="0" hangingPunct="1">
      <a:defRPr sz="800" kern="1200">
        <a:solidFill>
          <a:srgbClr val="000000"/>
        </a:solidFill>
        <a:latin typeface="Gill Sans Std Light" panose="020B0502020104020203" pitchFamily="-1" charset="0"/>
        <a:ea typeface="ヒラギノ角ゴ ProN W3" panose="020B0300000000000000" pitchFamily="126" charset="-128"/>
        <a:cs typeface="+mn-cs"/>
        <a:sym typeface="Gill Sans Std Light" panose="020B0502020104020203" pitchFamily="-1" charset="0"/>
      </a:defRPr>
    </a:lvl7pPr>
    <a:lvl8pPr marL="3200400" algn="l" defTabSz="914400" rtl="0" eaLnBrk="1" latinLnBrk="0" hangingPunct="1">
      <a:defRPr sz="800" kern="1200">
        <a:solidFill>
          <a:srgbClr val="000000"/>
        </a:solidFill>
        <a:latin typeface="Gill Sans Std Light" panose="020B0502020104020203" pitchFamily="-1" charset="0"/>
        <a:ea typeface="ヒラギノ角ゴ ProN W3" panose="020B0300000000000000" pitchFamily="126" charset="-128"/>
        <a:cs typeface="+mn-cs"/>
        <a:sym typeface="Gill Sans Std Light" panose="020B0502020104020203" pitchFamily="-1" charset="0"/>
      </a:defRPr>
    </a:lvl8pPr>
    <a:lvl9pPr marL="3657600" algn="l" defTabSz="914400" rtl="0" eaLnBrk="1" latinLnBrk="0" hangingPunct="1">
      <a:defRPr sz="800" kern="1200">
        <a:solidFill>
          <a:srgbClr val="000000"/>
        </a:solidFill>
        <a:latin typeface="Gill Sans Std Light" panose="020B0502020104020203" pitchFamily="-1" charset="0"/>
        <a:ea typeface="ヒラギノ角ゴ ProN W3" panose="020B0300000000000000" pitchFamily="126" charset="-128"/>
        <a:cs typeface="+mn-cs"/>
        <a:sym typeface="Gill Sans Std Light" panose="020B0502020104020203" pitchFamily="-1" charset="0"/>
      </a:defRPr>
    </a:lvl9pPr>
  </p:defaultTextStyle>
  <p:extLst>
    <p:ext uri="{EFAFB233-063F-42B5-8137-9DF3F51BA10A}">
      <p15:sldGuideLst xmlns:p15="http://schemas.microsoft.com/office/powerpoint/2012/main">
        <p15:guide id="1" orient="horz" pos="1620">
          <p15:clr>
            <a:srgbClr val="A4A3A4"/>
          </p15:clr>
        </p15:guide>
        <p15:guide id="2" pos="288">
          <p15:clr>
            <a:srgbClr val="A4A3A4"/>
          </p15:clr>
        </p15:guide>
        <p15:guide id="3" pos="547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FF019E-6D80-8FC3-61CA-86EE7877B3B1}" name="Dan Tienter" initials="DT" userId="S::DTienter@ehlers-inc.com::0dddde6a-06a6-4526-827c-dead0467e41a" providerId="AD"/>
  <p188:author id="{28D520E1-8C68-02DA-358B-8E6B3BCB51C6}" name="Jeanne Vogt" initials="JV" userId="S::jvogt@ehlers-inc.com::80431cb7-7bdd-4968-ab98-de5ccaa9314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cie Kvilvang" initials="SK" lastIdx="7" clrIdx="0">
    <p:extLst>
      <p:ext uri="{19B8F6BF-5375-455C-9EA6-DF929625EA0E}">
        <p15:presenceInfo xmlns:p15="http://schemas.microsoft.com/office/powerpoint/2012/main" userId="S::skvilvang@ehlers-inc.com::085b9915-49b0-4031-9abe-04c71e434fe5" providerId="AD"/>
      </p:ext>
    </p:extLst>
  </p:cmAuthor>
  <p:cmAuthor id="2" name="Jeanne Vogt" initials="JV" lastIdx="1" clrIdx="1">
    <p:extLst>
      <p:ext uri="{19B8F6BF-5375-455C-9EA6-DF929625EA0E}">
        <p15:presenceInfo xmlns:p15="http://schemas.microsoft.com/office/powerpoint/2012/main" userId="S::jvogt@ehlers-inc.com::80431cb7-7bdd-4968-ab98-de5ccaa931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A13"/>
    <a:srgbClr val="595959"/>
    <a:srgbClr val="003A70"/>
    <a:srgbClr val="C1C7D8"/>
    <a:srgbClr val="008C95"/>
    <a:srgbClr val="7A6855"/>
    <a:srgbClr val="7E5475"/>
    <a:srgbClr val="76881D"/>
    <a:srgbClr val="FEDB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333" autoAdjust="0"/>
  </p:normalViewPr>
  <p:slideViewPr>
    <p:cSldViewPr snapToGrid="0">
      <p:cViewPr varScale="1">
        <p:scale>
          <a:sx n="71" d="100"/>
          <a:sy n="71" d="100"/>
        </p:scale>
        <p:origin x="1116" y="66"/>
      </p:cViewPr>
      <p:guideLst>
        <p:guide orient="horz" pos="162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48" d="100"/>
          <a:sy n="148" d="100"/>
        </p:scale>
        <p:origin x="204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FAC18-08F8-4E3E-8D76-60ADAEC1F9F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5FA5F60-ECDF-4310-84B7-82CE4E920DB3}">
      <dgm:prSet/>
      <dgm:spPr>
        <a:solidFill>
          <a:srgbClr val="7A6855"/>
        </a:solidFill>
      </dgm:spPr>
      <dgm:t>
        <a:bodyPr/>
        <a:lstStyle/>
        <a:p>
          <a:r>
            <a:rPr lang="en-US">
              <a:latin typeface="Gotham Medium" pitchFamily="50" charset="0"/>
            </a:rPr>
            <a:t>Fleet Study</a:t>
          </a:r>
        </a:p>
      </dgm:t>
    </dgm:pt>
    <dgm:pt modelId="{46A32B00-6A90-4D4E-A25F-DCAB03EDCFEA}" type="parTrans" cxnId="{B40F6DF4-5127-49AC-9FFA-143E713203E2}">
      <dgm:prSet/>
      <dgm:spPr/>
      <dgm:t>
        <a:bodyPr/>
        <a:lstStyle/>
        <a:p>
          <a:endParaRPr lang="en-US">
            <a:latin typeface="Gotham Medium" pitchFamily="50" charset="0"/>
          </a:endParaRPr>
        </a:p>
      </dgm:t>
    </dgm:pt>
    <dgm:pt modelId="{5701DC7A-5473-4E42-A408-3427FB5F6D1E}" type="sibTrans" cxnId="{B40F6DF4-5127-49AC-9FFA-143E713203E2}">
      <dgm:prSet/>
      <dgm:spPr/>
      <dgm:t>
        <a:bodyPr/>
        <a:lstStyle/>
        <a:p>
          <a:endParaRPr lang="en-US">
            <a:latin typeface="Gotham Medium" pitchFamily="50" charset="0"/>
          </a:endParaRPr>
        </a:p>
      </dgm:t>
    </dgm:pt>
    <dgm:pt modelId="{720764B4-B274-4A2D-8306-7F9567FE20CF}">
      <dgm:prSet/>
      <dgm:spPr>
        <a:solidFill>
          <a:srgbClr val="008C95"/>
        </a:solidFill>
      </dgm:spPr>
      <dgm:t>
        <a:bodyPr/>
        <a:lstStyle/>
        <a:p>
          <a:r>
            <a:rPr lang="en-US" dirty="0">
              <a:latin typeface="Gotham Medium" pitchFamily="50" charset="0"/>
            </a:rPr>
            <a:t>Information Technology Plan</a:t>
          </a:r>
        </a:p>
      </dgm:t>
    </dgm:pt>
    <dgm:pt modelId="{F2D32939-FB39-4C56-8B87-0AA9B4827F3C}" type="parTrans" cxnId="{23E324EB-6D03-4067-83C0-6DE859731FEA}">
      <dgm:prSet/>
      <dgm:spPr/>
      <dgm:t>
        <a:bodyPr/>
        <a:lstStyle/>
        <a:p>
          <a:endParaRPr lang="en-US">
            <a:latin typeface="Gotham Medium" pitchFamily="50" charset="0"/>
          </a:endParaRPr>
        </a:p>
      </dgm:t>
    </dgm:pt>
    <dgm:pt modelId="{1109AF68-42DD-4C00-929C-1192C0011189}" type="sibTrans" cxnId="{23E324EB-6D03-4067-83C0-6DE859731FEA}">
      <dgm:prSet/>
      <dgm:spPr/>
      <dgm:t>
        <a:bodyPr/>
        <a:lstStyle/>
        <a:p>
          <a:endParaRPr lang="en-US">
            <a:latin typeface="Gotham Medium" pitchFamily="50" charset="0"/>
          </a:endParaRPr>
        </a:p>
      </dgm:t>
    </dgm:pt>
    <dgm:pt modelId="{26873B59-86EB-4E33-9B1A-4850B65BA13C}">
      <dgm:prSet/>
      <dgm:spPr>
        <a:solidFill>
          <a:srgbClr val="7E5475"/>
        </a:solidFill>
      </dgm:spPr>
      <dgm:t>
        <a:bodyPr/>
        <a:lstStyle/>
        <a:p>
          <a:r>
            <a:rPr lang="en-US" dirty="0">
              <a:latin typeface="Gotham Medium" pitchFamily="50" charset="0"/>
            </a:rPr>
            <a:t>Municipal Facilities Inventory</a:t>
          </a:r>
        </a:p>
      </dgm:t>
    </dgm:pt>
    <dgm:pt modelId="{7AE090E7-FC34-47A7-9938-66F32C75BE5F}" type="parTrans" cxnId="{EF9D4BAB-3171-4DB0-BD86-F0BE026586EC}">
      <dgm:prSet/>
      <dgm:spPr/>
      <dgm:t>
        <a:bodyPr/>
        <a:lstStyle/>
        <a:p>
          <a:endParaRPr lang="en-US">
            <a:latin typeface="Gotham Medium" pitchFamily="50" charset="0"/>
          </a:endParaRPr>
        </a:p>
      </dgm:t>
    </dgm:pt>
    <dgm:pt modelId="{3F59B548-29C2-4A0E-95CE-FE91F7C46324}" type="sibTrans" cxnId="{EF9D4BAB-3171-4DB0-BD86-F0BE026586EC}">
      <dgm:prSet/>
      <dgm:spPr/>
      <dgm:t>
        <a:bodyPr/>
        <a:lstStyle/>
        <a:p>
          <a:endParaRPr lang="en-US">
            <a:latin typeface="Gotham Medium" pitchFamily="50" charset="0"/>
          </a:endParaRPr>
        </a:p>
      </dgm:t>
    </dgm:pt>
    <dgm:pt modelId="{89ABF51D-558F-4F3E-B812-B36A7612A4D8}">
      <dgm:prSet/>
      <dgm:spPr>
        <a:solidFill>
          <a:srgbClr val="76881D"/>
        </a:solidFill>
      </dgm:spPr>
      <dgm:t>
        <a:bodyPr/>
        <a:lstStyle/>
        <a:p>
          <a:r>
            <a:rPr lang="en-US" dirty="0">
              <a:latin typeface="Gotham Medium" pitchFamily="50" charset="0"/>
            </a:rPr>
            <a:t>Sidewalks &amp; Trails Plan</a:t>
          </a:r>
        </a:p>
      </dgm:t>
    </dgm:pt>
    <dgm:pt modelId="{2C17A808-4D6B-4579-AF20-E5D89D02802D}" type="parTrans" cxnId="{84342CB4-B36B-43EE-BC93-2D315C43E4A4}">
      <dgm:prSet/>
      <dgm:spPr/>
      <dgm:t>
        <a:bodyPr/>
        <a:lstStyle/>
        <a:p>
          <a:endParaRPr lang="en-US">
            <a:latin typeface="Gotham Medium" pitchFamily="50" charset="0"/>
          </a:endParaRPr>
        </a:p>
      </dgm:t>
    </dgm:pt>
    <dgm:pt modelId="{0F7B3201-6AC6-4A1F-8028-D7B1965FF017}" type="sibTrans" cxnId="{84342CB4-B36B-43EE-BC93-2D315C43E4A4}">
      <dgm:prSet/>
      <dgm:spPr/>
      <dgm:t>
        <a:bodyPr/>
        <a:lstStyle/>
        <a:p>
          <a:endParaRPr lang="en-US">
            <a:latin typeface="Gotham Medium" pitchFamily="50" charset="0"/>
          </a:endParaRPr>
        </a:p>
      </dgm:t>
    </dgm:pt>
    <dgm:pt modelId="{9BB9A5D6-B6D5-4808-8BBC-5D12E508D8E6}">
      <dgm:prSet/>
      <dgm:spPr>
        <a:solidFill>
          <a:srgbClr val="003A70"/>
        </a:solidFill>
      </dgm:spPr>
      <dgm:t>
        <a:bodyPr/>
        <a:lstStyle/>
        <a:p>
          <a:r>
            <a:rPr lang="en-US" dirty="0">
              <a:latin typeface="Gotham Medium" pitchFamily="50" charset="0"/>
            </a:rPr>
            <a:t>Traffic Signal &amp; Street Lighting Study</a:t>
          </a:r>
        </a:p>
      </dgm:t>
    </dgm:pt>
    <dgm:pt modelId="{4ACC8A28-1DD4-4FB6-A961-83421BAA5DF7}" type="parTrans" cxnId="{91A0D7DC-F4B8-46E2-AAB9-4F8299EFB583}">
      <dgm:prSet/>
      <dgm:spPr/>
      <dgm:t>
        <a:bodyPr/>
        <a:lstStyle/>
        <a:p>
          <a:endParaRPr lang="en-US">
            <a:latin typeface="Gotham Medium" pitchFamily="50" charset="0"/>
          </a:endParaRPr>
        </a:p>
      </dgm:t>
    </dgm:pt>
    <dgm:pt modelId="{7D9B21DB-0CC9-447D-8333-73D873043B08}" type="sibTrans" cxnId="{91A0D7DC-F4B8-46E2-AAB9-4F8299EFB583}">
      <dgm:prSet/>
      <dgm:spPr/>
      <dgm:t>
        <a:bodyPr/>
        <a:lstStyle/>
        <a:p>
          <a:endParaRPr lang="en-US">
            <a:latin typeface="Gotham Medium" pitchFamily="50" charset="0"/>
          </a:endParaRPr>
        </a:p>
      </dgm:t>
    </dgm:pt>
    <dgm:pt modelId="{0655AADB-546C-4CEE-8140-719287B66964}">
      <dgm:prSet/>
      <dgm:spPr>
        <a:solidFill>
          <a:srgbClr val="FF6A13"/>
        </a:solidFill>
      </dgm:spPr>
      <dgm:t>
        <a:bodyPr/>
        <a:lstStyle/>
        <a:p>
          <a:r>
            <a:rPr lang="en-US" dirty="0">
              <a:latin typeface="Gotham Medium" pitchFamily="50" charset="0"/>
            </a:rPr>
            <a:t>Street Lighting Plan</a:t>
          </a:r>
        </a:p>
      </dgm:t>
    </dgm:pt>
    <dgm:pt modelId="{68184551-B168-4301-93C4-52B56887E677}" type="parTrans" cxnId="{8AFD93E5-82A7-49BC-A994-9B00335379C7}">
      <dgm:prSet/>
      <dgm:spPr/>
      <dgm:t>
        <a:bodyPr/>
        <a:lstStyle/>
        <a:p>
          <a:endParaRPr lang="en-US">
            <a:latin typeface="Gotham Medium" pitchFamily="50" charset="0"/>
          </a:endParaRPr>
        </a:p>
      </dgm:t>
    </dgm:pt>
    <dgm:pt modelId="{63B76D38-D306-47CA-B2BF-78E1AFCED504}" type="sibTrans" cxnId="{8AFD93E5-82A7-49BC-A994-9B00335379C7}">
      <dgm:prSet/>
      <dgm:spPr/>
      <dgm:t>
        <a:bodyPr/>
        <a:lstStyle/>
        <a:p>
          <a:endParaRPr lang="en-US">
            <a:latin typeface="Gotham Medium" pitchFamily="50" charset="0"/>
          </a:endParaRPr>
        </a:p>
      </dgm:t>
    </dgm:pt>
    <dgm:pt modelId="{3BF6BA32-37D7-4F82-8C7E-80F41B74136C}">
      <dgm:prSet/>
      <dgm:spPr>
        <a:solidFill>
          <a:srgbClr val="595959"/>
        </a:solidFill>
      </dgm:spPr>
      <dgm:t>
        <a:bodyPr/>
        <a:lstStyle/>
        <a:p>
          <a:r>
            <a:rPr lang="en-US" dirty="0">
              <a:latin typeface="Gotham Medium" pitchFamily="50" charset="0"/>
            </a:rPr>
            <a:t>City-Owned Property Plan</a:t>
          </a:r>
        </a:p>
      </dgm:t>
    </dgm:pt>
    <dgm:pt modelId="{263F4969-83AF-4A4C-894F-A492503D8488}" type="parTrans" cxnId="{396EBABD-E20D-43CD-96E5-9A8BF2F6B812}">
      <dgm:prSet/>
      <dgm:spPr/>
      <dgm:t>
        <a:bodyPr/>
        <a:lstStyle/>
        <a:p>
          <a:endParaRPr lang="en-US"/>
        </a:p>
      </dgm:t>
    </dgm:pt>
    <dgm:pt modelId="{2E7294C0-3252-4BBE-B657-77D7C35D027F}" type="sibTrans" cxnId="{396EBABD-E20D-43CD-96E5-9A8BF2F6B812}">
      <dgm:prSet/>
      <dgm:spPr/>
      <dgm:t>
        <a:bodyPr/>
        <a:lstStyle/>
        <a:p>
          <a:endParaRPr lang="en-US"/>
        </a:p>
      </dgm:t>
    </dgm:pt>
    <dgm:pt modelId="{0EF0E487-BA07-4450-BDFA-B2674FFF2328}">
      <dgm:prSet custT="1"/>
      <dgm:spPr>
        <a:solidFill>
          <a:srgbClr val="C1C7D8"/>
        </a:solidFill>
      </dgm:spPr>
      <dgm:t>
        <a:bodyPr/>
        <a:lstStyle/>
        <a:p>
          <a:r>
            <a:rPr lang="en-US" sz="1800" kern="1200" dirty="0">
              <a:solidFill>
                <a:srgbClr val="FFFFFF"/>
              </a:solidFill>
              <a:latin typeface="Gotham Medium" pitchFamily="50" charset="0"/>
              <a:ea typeface="+mn-ea"/>
              <a:cs typeface="+mn-cs"/>
            </a:rPr>
            <a:t>Infrastructure Trust Fund Plan</a:t>
          </a:r>
        </a:p>
      </dgm:t>
    </dgm:pt>
    <dgm:pt modelId="{30DD2D29-5182-4551-B198-0C2CA9E62C19}" type="parTrans" cxnId="{35B2BD0D-726A-470E-B77B-3BC55AA23C4B}">
      <dgm:prSet/>
      <dgm:spPr/>
      <dgm:t>
        <a:bodyPr/>
        <a:lstStyle/>
        <a:p>
          <a:endParaRPr lang="en-US"/>
        </a:p>
      </dgm:t>
    </dgm:pt>
    <dgm:pt modelId="{BF56572A-4BBB-4C87-B59A-06CECD2BA061}" type="sibTrans" cxnId="{35B2BD0D-726A-470E-B77B-3BC55AA23C4B}">
      <dgm:prSet/>
      <dgm:spPr/>
      <dgm:t>
        <a:bodyPr/>
        <a:lstStyle/>
        <a:p>
          <a:endParaRPr lang="en-US"/>
        </a:p>
      </dgm:t>
    </dgm:pt>
    <dgm:pt modelId="{07170CC9-7AC7-4346-8AEC-0060403B19A1}" type="pres">
      <dgm:prSet presAssocID="{C93FAC18-08F8-4E3E-8D76-60ADAEC1F9FA}" presName="diagram" presStyleCnt="0">
        <dgm:presLayoutVars>
          <dgm:dir/>
          <dgm:resizeHandles val="exact"/>
        </dgm:presLayoutVars>
      </dgm:prSet>
      <dgm:spPr/>
    </dgm:pt>
    <dgm:pt modelId="{416483A5-8236-4F7D-98B7-C717FA32641C}" type="pres">
      <dgm:prSet presAssocID="{B5FA5F60-ECDF-4310-84B7-82CE4E920DB3}" presName="node" presStyleLbl="node1" presStyleIdx="0" presStyleCnt="8">
        <dgm:presLayoutVars>
          <dgm:bulletEnabled val="1"/>
        </dgm:presLayoutVars>
      </dgm:prSet>
      <dgm:spPr/>
    </dgm:pt>
    <dgm:pt modelId="{B709FB06-A81C-46C8-BAA0-87A255909DDA}" type="pres">
      <dgm:prSet presAssocID="{5701DC7A-5473-4E42-A408-3427FB5F6D1E}" presName="sibTrans" presStyleCnt="0"/>
      <dgm:spPr/>
    </dgm:pt>
    <dgm:pt modelId="{CD0E7FC3-9D15-4A95-87C3-0BE9C473CBA1}" type="pres">
      <dgm:prSet presAssocID="{720764B4-B274-4A2D-8306-7F9567FE20CF}" presName="node" presStyleLbl="node1" presStyleIdx="1" presStyleCnt="8">
        <dgm:presLayoutVars>
          <dgm:bulletEnabled val="1"/>
        </dgm:presLayoutVars>
      </dgm:prSet>
      <dgm:spPr/>
    </dgm:pt>
    <dgm:pt modelId="{39D4AF97-84A0-43D0-8710-3D1A56EB9695}" type="pres">
      <dgm:prSet presAssocID="{1109AF68-42DD-4C00-929C-1192C0011189}" presName="sibTrans" presStyleCnt="0"/>
      <dgm:spPr/>
    </dgm:pt>
    <dgm:pt modelId="{E4BEF8CA-0FBC-40A5-BB1B-3C6158B6B4BD}" type="pres">
      <dgm:prSet presAssocID="{26873B59-86EB-4E33-9B1A-4850B65BA13C}" presName="node" presStyleLbl="node1" presStyleIdx="2" presStyleCnt="8">
        <dgm:presLayoutVars>
          <dgm:bulletEnabled val="1"/>
        </dgm:presLayoutVars>
      </dgm:prSet>
      <dgm:spPr/>
    </dgm:pt>
    <dgm:pt modelId="{AFCC20E1-D5E4-4114-AE77-342F2D860A42}" type="pres">
      <dgm:prSet presAssocID="{3F59B548-29C2-4A0E-95CE-FE91F7C46324}" presName="sibTrans" presStyleCnt="0"/>
      <dgm:spPr/>
    </dgm:pt>
    <dgm:pt modelId="{C0B0B169-6A8E-47C8-A865-0DE38006B934}" type="pres">
      <dgm:prSet presAssocID="{89ABF51D-558F-4F3E-B812-B36A7612A4D8}" presName="node" presStyleLbl="node1" presStyleIdx="3" presStyleCnt="8">
        <dgm:presLayoutVars>
          <dgm:bulletEnabled val="1"/>
        </dgm:presLayoutVars>
      </dgm:prSet>
      <dgm:spPr/>
    </dgm:pt>
    <dgm:pt modelId="{38292FF3-AFC0-4E27-8A79-DBC2EBE6D7DB}" type="pres">
      <dgm:prSet presAssocID="{0F7B3201-6AC6-4A1F-8028-D7B1965FF017}" presName="sibTrans" presStyleCnt="0"/>
      <dgm:spPr/>
    </dgm:pt>
    <dgm:pt modelId="{29AC6A78-C371-4FF9-8437-94F4ADB0707D}" type="pres">
      <dgm:prSet presAssocID="{9BB9A5D6-B6D5-4808-8BBC-5D12E508D8E6}" presName="node" presStyleLbl="node1" presStyleIdx="4" presStyleCnt="8">
        <dgm:presLayoutVars>
          <dgm:bulletEnabled val="1"/>
        </dgm:presLayoutVars>
      </dgm:prSet>
      <dgm:spPr/>
    </dgm:pt>
    <dgm:pt modelId="{C13955AE-67B6-43FD-8292-FBC8506F52CD}" type="pres">
      <dgm:prSet presAssocID="{7D9B21DB-0CC9-447D-8333-73D873043B08}" presName="sibTrans" presStyleCnt="0"/>
      <dgm:spPr/>
    </dgm:pt>
    <dgm:pt modelId="{5CD25E64-36A8-4F11-9BDE-C4A9FC4FB0BE}" type="pres">
      <dgm:prSet presAssocID="{0655AADB-546C-4CEE-8140-719287B66964}" presName="node" presStyleLbl="node1" presStyleIdx="5" presStyleCnt="8">
        <dgm:presLayoutVars>
          <dgm:bulletEnabled val="1"/>
        </dgm:presLayoutVars>
      </dgm:prSet>
      <dgm:spPr/>
    </dgm:pt>
    <dgm:pt modelId="{5EF7055D-4A04-42E1-9C72-8A068DE3328F}" type="pres">
      <dgm:prSet presAssocID="{63B76D38-D306-47CA-B2BF-78E1AFCED504}" presName="sibTrans" presStyleCnt="0"/>
      <dgm:spPr/>
    </dgm:pt>
    <dgm:pt modelId="{A6DA0849-C2B3-4AA9-A229-4A8FE194D91F}" type="pres">
      <dgm:prSet presAssocID="{3BF6BA32-37D7-4F82-8C7E-80F41B74136C}" presName="node" presStyleLbl="node1" presStyleIdx="6" presStyleCnt="8">
        <dgm:presLayoutVars>
          <dgm:bulletEnabled val="1"/>
        </dgm:presLayoutVars>
      </dgm:prSet>
      <dgm:spPr/>
    </dgm:pt>
    <dgm:pt modelId="{A174188F-74AD-472D-B9F6-AFB640E696EB}" type="pres">
      <dgm:prSet presAssocID="{2E7294C0-3252-4BBE-B657-77D7C35D027F}" presName="sibTrans" presStyleCnt="0"/>
      <dgm:spPr/>
    </dgm:pt>
    <dgm:pt modelId="{FB07D985-6C59-4255-91A1-7D1BAE9AE900}" type="pres">
      <dgm:prSet presAssocID="{0EF0E487-BA07-4450-BDFA-B2674FFF2328}" presName="node" presStyleLbl="node1" presStyleIdx="7" presStyleCnt="8">
        <dgm:presLayoutVars>
          <dgm:bulletEnabled val="1"/>
        </dgm:presLayoutVars>
      </dgm:prSet>
      <dgm:spPr/>
    </dgm:pt>
  </dgm:ptLst>
  <dgm:cxnLst>
    <dgm:cxn modelId="{61522E05-A197-4258-88FB-AC6B2615C861}" type="presOf" srcId="{3BF6BA32-37D7-4F82-8C7E-80F41B74136C}" destId="{A6DA0849-C2B3-4AA9-A229-4A8FE194D91F}" srcOrd="0" destOrd="0" presId="urn:microsoft.com/office/officeart/2005/8/layout/default"/>
    <dgm:cxn modelId="{35B2BD0D-726A-470E-B77B-3BC55AA23C4B}" srcId="{C93FAC18-08F8-4E3E-8D76-60ADAEC1F9FA}" destId="{0EF0E487-BA07-4450-BDFA-B2674FFF2328}" srcOrd="7" destOrd="0" parTransId="{30DD2D29-5182-4551-B198-0C2CA9E62C19}" sibTransId="{BF56572A-4BBB-4C87-B59A-06CECD2BA061}"/>
    <dgm:cxn modelId="{B9F44419-B4F1-4C86-A7F0-DA05BAD2B126}" type="presOf" srcId="{9BB9A5D6-B6D5-4808-8BBC-5D12E508D8E6}" destId="{29AC6A78-C371-4FF9-8437-94F4ADB0707D}" srcOrd="0" destOrd="0" presId="urn:microsoft.com/office/officeart/2005/8/layout/default"/>
    <dgm:cxn modelId="{73A7E764-9ED1-43A5-8C40-8790C102C753}" type="presOf" srcId="{B5FA5F60-ECDF-4310-84B7-82CE4E920DB3}" destId="{416483A5-8236-4F7D-98B7-C717FA32641C}" srcOrd="0" destOrd="0" presId="urn:microsoft.com/office/officeart/2005/8/layout/default"/>
    <dgm:cxn modelId="{A0C94B69-4CA1-4DB4-9A9A-8CD4F3100629}" type="presOf" srcId="{720764B4-B274-4A2D-8306-7F9567FE20CF}" destId="{CD0E7FC3-9D15-4A95-87C3-0BE9C473CBA1}" srcOrd="0" destOrd="0" presId="urn:microsoft.com/office/officeart/2005/8/layout/default"/>
    <dgm:cxn modelId="{5F97C651-079C-4521-B87D-29F390A92083}" type="presOf" srcId="{26873B59-86EB-4E33-9B1A-4850B65BA13C}" destId="{E4BEF8CA-0FBC-40A5-BB1B-3C6158B6B4BD}" srcOrd="0" destOrd="0" presId="urn:microsoft.com/office/officeart/2005/8/layout/default"/>
    <dgm:cxn modelId="{6BD839AA-BCB3-49FF-8A77-F4D0320F281D}" type="presOf" srcId="{0EF0E487-BA07-4450-BDFA-B2674FFF2328}" destId="{FB07D985-6C59-4255-91A1-7D1BAE9AE900}" srcOrd="0" destOrd="0" presId="urn:microsoft.com/office/officeart/2005/8/layout/default"/>
    <dgm:cxn modelId="{EF9D4BAB-3171-4DB0-BD86-F0BE026586EC}" srcId="{C93FAC18-08F8-4E3E-8D76-60ADAEC1F9FA}" destId="{26873B59-86EB-4E33-9B1A-4850B65BA13C}" srcOrd="2" destOrd="0" parTransId="{7AE090E7-FC34-47A7-9938-66F32C75BE5F}" sibTransId="{3F59B548-29C2-4A0E-95CE-FE91F7C46324}"/>
    <dgm:cxn modelId="{84342CB4-B36B-43EE-BC93-2D315C43E4A4}" srcId="{C93FAC18-08F8-4E3E-8D76-60ADAEC1F9FA}" destId="{89ABF51D-558F-4F3E-B812-B36A7612A4D8}" srcOrd="3" destOrd="0" parTransId="{2C17A808-4D6B-4579-AF20-E5D89D02802D}" sibTransId="{0F7B3201-6AC6-4A1F-8028-D7B1965FF017}"/>
    <dgm:cxn modelId="{9BBFB1BC-706E-41EF-8EFC-0696E692AD7A}" type="presOf" srcId="{89ABF51D-558F-4F3E-B812-B36A7612A4D8}" destId="{C0B0B169-6A8E-47C8-A865-0DE38006B934}" srcOrd="0" destOrd="0" presId="urn:microsoft.com/office/officeart/2005/8/layout/default"/>
    <dgm:cxn modelId="{396EBABD-E20D-43CD-96E5-9A8BF2F6B812}" srcId="{C93FAC18-08F8-4E3E-8D76-60ADAEC1F9FA}" destId="{3BF6BA32-37D7-4F82-8C7E-80F41B74136C}" srcOrd="6" destOrd="0" parTransId="{263F4969-83AF-4A4C-894F-A492503D8488}" sibTransId="{2E7294C0-3252-4BBE-B657-77D7C35D027F}"/>
    <dgm:cxn modelId="{1EF505C0-77EF-49AF-B6A0-287F2B607183}" type="presOf" srcId="{0655AADB-546C-4CEE-8140-719287B66964}" destId="{5CD25E64-36A8-4F11-9BDE-C4A9FC4FB0BE}" srcOrd="0" destOrd="0" presId="urn:microsoft.com/office/officeart/2005/8/layout/default"/>
    <dgm:cxn modelId="{DF2789C2-B408-435B-B64F-6768D6A669EB}" type="presOf" srcId="{C93FAC18-08F8-4E3E-8D76-60ADAEC1F9FA}" destId="{07170CC9-7AC7-4346-8AEC-0060403B19A1}" srcOrd="0" destOrd="0" presId="urn:microsoft.com/office/officeart/2005/8/layout/default"/>
    <dgm:cxn modelId="{91A0D7DC-F4B8-46E2-AAB9-4F8299EFB583}" srcId="{C93FAC18-08F8-4E3E-8D76-60ADAEC1F9FA}" destId="{9BB9A5D6-B6D5-4808-8BBC-5D12E508D8E6}" srcOrd="4" destOrd="0" parTransId="{4ACC8A28-1DD4-4FB6-A961-83421BAA5DF7}" sibTransId="{7D9B21DB-0CC9-447D-8333-73D873043B08}"/>
    <dgm:cxn modelId="{8AFD93E5-82A7-49BC-A994-9B00335379C7}" srcId="{C93FAC18-08F8-4E3E-8D76-60ADAEC1F9FA}" destId="{0655AADB-546C-4CEE-8140-719287B66964}" srcOrd="5" destOrd="0" parTransId="{68184551-B168-4301-93C4-52B56887E677}" sibTransId="{63B76D38-D306-47CA-B2BF-78E1AFCED504}"/>
    <dgm:cxn modelId="{23E324EB-6D03-4067-83C0-6DE859731FEA}" srcId="{C93FAC18-08F8-4E3E-8D76-60ADAEC1F9FA}" destId="{720764B4-B274-4A2D-8306-7F9567FE20CF}" srcOrd="1" destOrd="0" parTransId="{F2D32939-FB39-4C56-8B87-0AA9B4827F3C}" sibTransId="{1109AF68-42DD-4C00-929C-1192C0011189}"/>
    <dgm:cxn modelId="{B40F6DF4-5127-49AC-9FFA-143E713203E2}" srcId="{C93FAC18-08F8-4E3E-8D76-60ADAEC1F9FA}" destId="{B5FA5F60-ECDF-4310-84B7-82CE4E920DB3}" srcOrd="0" destOrd="0" parTransId="{46A32B00-6A90-4D4E-A25F-DCAB03EDCFEA}" sibTransId="{5701DC7A-5473-4E42-A408-3427FB5F6D1E}"/>
    <dgm:cxn modelId="{95C88A21-C5BA-43BB-86D8-119E2BF9CF86}" type="presParOf" srcId="{07170CC9-7AC7-4346-8AEC-0060403B19A1}" destId="{416483A5-8236-4F7D-98B7-C717FA32641C}" srcOrd="0" destOrd="0" presId="urn:microsoft.com/office/officeart/2005/8/layout/default"/>
    <dgm:cxn modelId="{A391D4C6-2452-4D8B-9F55-797A2E47A52B}" type="presParOf" srcId="{07170CC9-7AC7-4346-8AEC-0060403B19A1}" destId="{B709FB06-A81C-46C8-BAA0-87A255909DDA}" srcOrd="1" destOrd="0" presId="urn:microsoft.com/office/officeart/2005/8/layout/default"/>
    <dgm:cxn modelId="{2CA24417-62E0-4714-9716-1406965FE11B}" type="presParOf" srcId="{07170CC9-7AC7-4346-8AEC-0060403B19A1}" destId="{CD0E7FC3-9D15-4A95-87C3-0BE9C473CBA1}" srcOrd="2" destOrd="0" presId="urn:microsoft.com/office/officeart/2005/8/layout/default"/>
    <dgm:cxn modelId="{82630C5A-25FD-447F-89D7-801DAF10A4CF}" type="presParOf" srcId="{07170CC9-7AC7-4346-8AEC-0060403B19A1}" destId="{39D4AF97-84A0-43D0-8710-3D1A56EB9695}" srcOrd="3" destOrd="0" presId="urn:microsoft.com/office/officeart/2005/8/layout/default"/>
    <dgm:cxn modelId="{31274758-5826-4422-A2C5-8A0E589D01A9}" type="presParOf" srcId="{07170CC9-7AC7-4346-8AEC-0060403B19A1}" destId="{E4BEF8CA-0FBC-40A5-BB1B-3C6158B6B4BD}" srcOrd="4" destOrd="0" presId="urn:microsoft.com/office/officeart/2005/8/layout/default"/>
    <dgm:cxn modelId="{6F2AD90E-0568-493E-9A5D-EC69E51E7AFA}" type="presParOf" srcId="{07170CC9-7AC7-4346-8AEC-0060403B19A1}" destId="{AFCC20E1-D5E4-4114-AE77-342F2D860A42}" srcOrd="5" destOrd="0" presId="urn:microsoft.com/office/officeart/2005/8/layout/default"/>
    <dgm:cxn modelId="{1BFF0095-49CA-469C-880C-7CF039AF1C65}" type="presParOf" srcId="{07170CC9-7AC7-4346-8AEC-0060403B19A1}" destId="{C0B0B169-6A8E-47C8-A865-0DE38006B934}" srcOrd="6" destOrd="0" presId="urn:microsoft.com/office/officeart/2005/8/layout/default"/>
    <dgm:cxn modelId="{A5C066F8-1F19-4B4F-BC84-AC944B0E0218}" type="presParOf" srcId="{07170CC9-7AC7-4346-8AEC-0060403B19A1}" destId="{38292FF3-AFC0-4E27-8A79-DBC2EBE6D7DB}" srcOrd="7" destOrd="0" presId="urn:microsoft.com/office/officeart/2005/8/layout/default"/>
    <dgm:cxn modelId="{FF67DED5-71E8-445B-8720-160D2F033D63}" type="presParOf" srcId="{07170CC9-7AC7-4346-8AEC-0060403B19A1}" destId="{29AC6A78-C371-4FF9-8437-94F4ADB0707D}" srcOrd="8" destOrd="0" presId="urn:microsoft.com/office/officeart/2005/8/layout/default"/>
    <dgm:cxn modelId="{3D4E38B0-31A0-41FD-8F48-FA497D832CF4}" type="presParOf" srcId="{07170CC9-7AC7-4346-8AEC-0060403B19A1}" destId="{C13955AE-67B6-43FD-8292-FBC8506F52CD}" srcOrd="9" destOrd="0" presId="urn:microsoft.com/office/officeart/2005/8/layout/default"/>
    <dgm:cxn modelId="{14BE8DD0-6CC3-4307-9C0F-CC8DB89CE26D}" type="presParOf" srcId="{07170CC9-7AC7-4346-8AEC-0060403B19A1}" destId="{5CD25E64-36A8-4F11-9BDE-C4A9FC4FB0BE}" srcOrd="10" destOrd="0" presId="urn:microsoft.com/office/officeart/2005/8/layout/default"/>
    <dgm:cxn modelId="{6500711D-0070-426F-813A-FE94E3C285D4}" type="presParOf" srcId="{07170CC9-7AC7-4346-8AEC-0060403B19A1}" destId="{5EF7055D-4A04-42E1-9C72-8A068DE3328F}" srcOrd="11" destOrd="0" presId="urn:microsoft.com/office/officeart/2005/8/layout/default"/>
    <dgm:cxn modelId="{7F44C51D-F664-4400-82C6-3BADEE9BAA28}" type="presParOf" srcId="{07170CC9-7AC7-4346-8AEC-0060403B19A1}" destId="{A6DA0849-C2B3-4AA9-A229-4A8FE194D91F}" srcOrd="12" destOrd="0" presId="urn:microsoft.com/office/officeart/2005/8/layout/default"/>
    <dgm:cxn modelId="{AE52F335-3163-45C3-9DDE-4117D038F278}" type="presParOf" srcId="{07170CC9-7AC7-4346-8AEC-0060403B19A1}" destId="{A174188F-74AD-472D-B9F6-AFB640E696EB}" srcOrd="13" destOrd="0" presId="urn:microsoft.com/office/officeart/2005/8/layout/default"/>
    <dgm:cxn modelId="{C24A6DBD-6611-4DBA-8C44-990C08CCAADC}" type="presParOf" srcId="{07170CC9-7AC7-4346-8AEC-0060403B19A1}" destId="{FB07D985-6C59-4255-91A1-7D1BAE9AE90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483A5-8236-4F7D-98B7-C717FA32641C}">
      <dsp:nvSpPr>
        <dsp:cNvPr id="0" name=""/>
        <dsp:cNvSpPr/>
      </dsp:nvSpPr>
      <dsp:spPr>
        <a:xfrm>
          <a:off x="2411" y="490269"/>
          <a:ext cx="1912739" cy="1147643"/>
        </a:xfrm>
        <a:prstGeom prst="rect">
          <a:avLst/>
        </a:prstGeom>
        <a:solidFill>
          <a:srgbClr val="7A68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Gotham Medium" pitchFamily="50" charset="0"/>
            </a:rPr>
            <a:t>Fleet Study</a:t>
          </a:r>
        </a:p>
      </dsp:txBody>
      <dsp:txXfrm>
        <a:off x="2411" y="490269"/>
        <a:ext cx="1912739" cy="1147643"/>
      </dsp:txXfrm>
    </dsp:sp>
    <dsp:sp modelId="{CD0E7FC3-9D15-4A95-87C3-0BE9C473CBA1}">
      <dsp:nvSpPr>
        <dsp:cNvPr id="0" name=""/>
        <dsp:cNvSpPr/>
      </dsp:nvSpPr>
      <dsp:spPr>
        <a:xfrm>
          <a:off x="2106423" y="490269"/>
          <a:ext cx="1912739" cy="1147643"/>
        </a:xfrm>
        <a:prstGeom prst="rect">
          <a:avLst/>
        </a:prstGeom>
        <a:solidFill>
          <a:srgbClr val="008C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Gotham Medium" pitchFamily="50" charset="0"/>
            </a:rPr>
            <a:t>Information Technology Plan</a:t>
          </a:r>
        </a:p>
      </dsp:txBody>
      <dsp:txXfrm>
        <a:off x="2106423" y="490269"/>
        <a:ext cx="1912739" cy="1147643"/>
      </dsp:txXfrm>
    </dsp:sp>
    <dsp:sp modelId="{E4BEF8CA-0FBC-40A5-BB1B-3C6158B6B4BD}">
      <dsp:nvSpPr>
        <dsp:cNvPr id="0" name=""/>
        <dsp:cNvSpPr/>
      </dsp:nvSpPr>
      <dsp:spPr>
        <a:xfrm>
          <a:off x="4210436" y="490269"/>
          <a:ext cx="1912739" cy="1147643"/>
        </a:xfrm>
        <a:prstGeom prst="rect">
          <a:avLst/>
        </a:prstGeom>
        <a:solidFill>
          <a:srgbClr val="7E54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Gotham Medium" pitchFamily="50" charset="0"/>
            </a:rPr>
            <a:t>Municipal Facilities Inventory</a:t>
          </a:r>
        </a:p>
      </dsp:txBody>
      <dsp:txXfrm>
        <a:off x="4210436" y="490269"/>
        <a:ext cx="1912739" cy="1147643"/>
      </dsp:txXfrm>
    </dsp:sp>
    <dsp:sp modelId="{C0B0B169-6A8E-47C8-A865-0DE38006B934}">
      <dsp:nvSpPr>
        <dsp:cNvPr id="0" name=""/>
        <dsp:cNvSpPr/>
      </dsp:nvSpPr>
      <dsp:spPr>
        <a:xfrm>
          <a:off x="6314449" y="490269"/>
          <a:ext cx="1912739" cy="1147643"/>
        </a:xfrm>
        <a:prstGeom prst="rect">
          <a:avLst/>
        </a:prstGeom>
        <a:solidFill>
          <a:srgbClr val="7688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Gotham Medium" pitchFamily="50" charset="0"/>
            </a:rPr>
            <a:t>Sidewalks &amp; Trails Plan</a:t>
          </a:r>
        </a:p>
      </dsp:txBody>
      <dsp:txXfrm>
        <a:off x="6314449" y="490269"/>
        <a:ext cx="1912739" cy="1147643"/>
      </dsp:txXfrm>
    </dsp:sp>
    <dsp:sp modelId="{29AC6A78-C371-4FF9-8437-94F4ADB0707D}">
      <dsp:nvSpPr>
        <dsp:cNvPr id="0" name=""/>
        <dsp:cNvSpPr/>
      </dsp:nvSpPr>
      <dsp:spPr>
        <a:xfrm>
          <a:off x="2411" y="1829186"/>
          <a:ext cx="1912739" cy="1147643"/>
        </a:xfrm>
        <a:prstGeom prst="rect">
          <a:avLst/>
        </a:prstGeom>
        <a:solidFill>
          <a:srgbClr val="003A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Gotham Medium" pitchFamily="50" charset="0"/>
            </a:rPr>
            <a:t>Traffic Signal &amp; Street Lighting Study</a:t>
          </a:r>
        </a:p>
      </dsp:txBody>
      <dsp:txXfrm>
        <a:off x="2411" y="1829186"/>
        <a:ext cx="1912739" cy="1147643"/>
      </dsp:txXfrm>
    </dsp:sp>
    <dsp:sp modelId="{5CD25E64-36A8-4F11-9BDE-C4A9FC4FB0BE}">
      <dsp:nvSpPr>
        <dsp:cNvPr id="0" name=""/>
        <dsp:cNvSpPr/>
      </dsp:nvSpPr>
      <dsp:spPr>
        <a:xfrm>
          <a:off x="2106423" y="1829186"/>
          <a:ext cx="1912739" cy="1147643"/>
        </a:xfrm>
        <a:prstGeom prst="rect">
          <a:avLst/>
        </a:prstGeom>
        <a:solidFill>
          <a:srgbClr val="FF6A1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Gotham Medium" pitchFamily="50" charset="0"/>
            </a:rPr>
            <a:t>Street Lighting Plan</a:t>
          </a:r>
        </a:p>
      </dsp:txBody>
      <dsp:txXfrm>
        <a:off x="2106423" y="1829186"/>
        <a:ext cx="1912739" cy="1147643"/>
      </dsp:txXfrm>
    </dsp:sp>
    <dsp:sp modelId="{A6DA0849-C2B3-4AA9-A229-4A8FE194D91F}">
      <dsp:nvSpPr>
        <dsp:cNvPr id="0" name=""/>
        <dsp:cNvSpPr/>
      </dsp:nvSpPr>
      <dsp:spPr>
        <a:xfrm>
          <a:off x="4210436" y="1829186"/>
          <a:ext cx="1912739" cy="1147643"/>
        </a:xfrm>
        <a:prstGeom prst="rect">
          <a:avLst/>
        </a:prstGeom>
        <a:solidFill>
          <a:srgbClr val="5959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Gotham Medium" pitchFamily="50" charset="0"/>
            </a:rPr>
            <a:t>City-Owned Property Plan</a:t>
          </a:r>
        </a:p>
      </dsp:txBody>
      <dsp:txXfrm>
        <a:off x="4210436" y="1829186"/>
        <a:ext cx="1912739" cy="1147643"/>
      </dsp:txXfrm>
    </dsp:sp>
    <dsp:sp modelId="{FB07D985-6C59-4255-91A1-7D1BAE9AE900}">
      <dsp:nvSpPr>
        <dsp:cNvPr id="0" name=""/>
        <dsp:cNvSpPr/>
      </dsp:nvSpPr>
      <dsp:spPr>
        <a:xfrm>
          <a:off x="6314449" y="1829186"/>
          <a:ext cx="1912739" cy="1147643"/>
        </a:xfrm>
        <a:prstGeom prst="rect">
          <a:avLst/>
        </a:prstGeom>
        <a:solidFill>
          <a:srgbClr val="C1C7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Gotham Medium" pitchFamily="50" charset="0"/>
              <a:ea typeface="+mn-ea"/>
              <a:cs typeface="+mn-cs"/>
            </a:rPr>
            <a:t>Infrastructure Trust Fund Plan</a:t>
          </a:r>
        </a:p>
      </dsp:txBody>
      <dsp:txXfrm>
        <a:off x="6314449" y="1829186"/>
        <a:ext cx="1912739" cy="11476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12F201-3C9D-E348-B21A-041F968A5D9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Gill Sans Std Light" panose="020B0502020104020203" pitchFamily="34" charset="-79"/>
                <a:ea typeface="ヒラギノ角ゴ ProN W3" panose="020B0300000000000000" pitchFamily="34" charset="-128"/>
                <a:sym typeface="Gill Sans Std Light" panose="020B0502020104020203" pitchFamily="34" charset="-79"/>
              </a:defRPr>
            </a:lvl1pPr>
          </a:lstStyle>
          <a:p>
            <a:pPr>
              <a:defRPr/>
            </a:pPr>
            <a:endParaRPr lang="en-US" dirty="0"/>
          </a:p>
        </p:txBody>
      </p:sp>
      <p:sp>
        <p:nvSpPr>
          <p:cNvPr id="3" name="Date Placeholder 2">
            <a:extLst>
              <a:ext uri="{FF2B5EF4-FFF2-40B4-BE49-F238E27FC236}">
                <a16:creationId xmlns:a16="http://schemas.microsoft.com/office/drawing/2014/main" id="{86D585FD-ECBD-BF43-9944-2435FBBC88E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atin typeface="Gill Sans Std Light" panose="020B0502020104020203" pitchFamily="34" charset="-79"/>
                <a:ea typeface="ヒラギノ角ゴ ProN W3" panose="020B0300000000000000" pitchFamily="34" charset="-128"/>
                <a:sym typeface="Gill Sans Std Light" panose="020B0502020104020203" pitchFamily="34" charset="-79"/>
              </a:defRPr>
            </a:lvl1pPr>
          </a:lstStyle>
          <a:p>
            <a:pPr>
              <a:defRPr/>
            </a:pPr>
            <a:fld id="{28F58D79-A787-4D49-B2EA-63A56CF0CE9A}" type="datetime1">
              <a:rPr lang="en-US" smtClean="0"/>
              <a:t>3/25/2025</a:t>
            </a:fld>
            <a:endParaRPr lang="en-US" dirty="0"/>
          </a:p>
        </p:txBody>
      </p:sp>
      <p:sp>
        <p:nvSpPr>
          <p:cNvPr id="4" name="Footer Placeholder 3">
            <a:extLst>
              <a:ext uri="{FF2B5EF4-FFF2-40B4-BE49-F238E27FC236}">
                <a16:creationId xmlns:a16="http://schemas.microsoft.com/office/drawing/2014/main" id="{077FAF50-433F-A040-8605-E0138E93C12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atin typeface="Gill Sans Std Light" panose="020B0502020104020203" pitchFamily="34" charset="-79"/>
                <a:ea typeface="ヒラギノ角ゴ ProN W3" panose="020B0300000000000000" pitchFamily="34" charset="-128"/>
                <a:sym typeface="Gill Sans Std Light" panose="020B0502020104020203" pitchFamily="34" charset="-79"/>
              </a:defRPr>
            </a:lvl1pPr>
          </a:lstStyle>
          <a:p>
            <a:pPr>
              <a:defRPr/>
            </a:pPr>
            <a:endParaRPr lang="en-US" dirty="0"/>
          </a:p>
        </p:txBody>
      </p:sp>
      <p:sp>
        <p:nvSpPr>
          <p:cNvPr id="5" name="Slide Number Placeholder 4">
            <a:extLst>
              <a:ext uri="{FF2B5EF4-FFF2-40B4-BE49-F238E27FC236}">
                <a16:creationId xmlns:a16="http://schemas.microsoft.com/office/drawing/2014/main" id="{B2328A3C-50D2-6646-86B8-BD0CF50CAB6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atin typeface="Gill Sans Std Light" panose="020B0502020104020203" pitchFamily="34" charset="-79"/>
                <a:ea typeface="ヒラギノ角ゴ ProN W3" panose="020B0300000000000000" pitchFamily="34" charset="-128"/>
                <a:sym typeface="Gill Sans Std Light" panose="020B0502020104020203" pitchFamily="34" charset="-79"/>
              </a:defRPr>
            </a:lvl1pPr>
          </a:lstStyle>
          <a:p>
            <a:pPr>
              <a:defRPr/>
            </a:pPr>
            <a:fld id="{9A755632-F2E7-4B88-B6E0-E059C3686A03}"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5AE179-37AD-374E-AF42-0404D61AF741}"/>
              </a:ext>
            </a:extLst>
          </p:cNvPr>
          <p:cNvSpPr>
            <a:spLocks noGrp="1"/>
          </p:cNvSpPr>
          <p:nvPr>
            <p:ph type="hdr" sz="quarter"/>
          </p:nvPr>
        </p:nvSpPr>
        <p:spPr>
          <a:xfrm>
            <a:off x="0" y="0"/>
            <a:ext cx="3037840" cy="464820"/>
          </a:xfrm>
          <a:prstGeom prst="rect">
            <a:avLst/>
          </a:prstGeom>
        </p:spPr>
        <p:txBody>
          <a:bodyPr vert="horz" lIns="93177" tIns="46589" rIns="93177" bIns="46589" rtlCol="0"/>
          <a:lstStyle>
            <a:lvl1pPr algn="l" eaLnBrk="1" hangingPunct="1">
              <a:defRPr sz="1200">
                <a:latin typeface="Gotham-Book" pitchFamily="2" charset="0"/>
                <a:ea typeface="ヒラギノ角ゴ ProN W3" pitchFamily="1" charset="-128"/>
                <a:cs typeface="Gotham-Book" pitchFamily="2" charset="0"/>
                <a:sym typeface="Gill Sans Std Light" pitchFamily="1" charset="0"/>
              </a:defRPr>
            </a:lvl1pPr>
          </a:lstStyle>
          <a:p>
            <a:pPr>
              <a:defRPr/>
            </a:pPr>
            <a:endParaRPr lang="en-US" dirty="0"/>
          </a:p>
        </p:txBody>
      </p:sp>
      <p:sp>
        <p:nvSpPr>
          <p:cNvPr id="3" name="Date Placeholder 2">
            <a:extLst>
              <a:ext uri="{FF2B5EF4-FFF2-40B4-BE49-F238E27FC236}">
                <a16:creationId xmlns:a16="http://schemas.microsoft.com/office/drawing/2014/main" id="{376A476E-22D9-B245-9C23-A279BE35E874}"/>
              </a:ext>
            </a:extLst>
          </p:cNvPr>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Gotham-Book" pitchFamily="2" charset="0"/>
                <a:ea typeface="ヒラギノ角ゴ ProN W3" pitchFamily="126" charset="-128"/>
                <a:sym typeface="Gill Sans Std Light" pitchFamily="-1" charset="0"/>
              </a:defRPr>
            </a:lvl1pPr>
          </a:lstStyle>
          <a:p>
            <a:pPr>
              <a:defRPr/>
            </a:pPr>
            <a:fld id="{A9B7F233-2D0D-4E61-ACCB-37D9264F6F17}" type="datetime1">
              <a:rPr lang="en-US" altLang="en-US" smtClean="0"/>
              <a:t>3/25/2025</a:t>
            </a:fld>
            <a:endParaRPr lang="en-US" altLang="en-US" dirty="0"/>
          </a:p>
        </p:txBody>
      </p:sp>
      <p:sp>
        <p:nvSpPr>
          <p:cNvPr id="4" name="Slide Image Placeholder 3">
            <a:extLst>
              <a:ext uri="{FF2B5EF4-FFF2-40B4-BE49-F238E27FC236}">
                <a16:creationId xmlns:a16="http://schemas.microsoft.com/office/drawing/2014/main" id="{CD17C047-20FF-6048-97B5-516D5E6859BB}"/>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46201F2F-99C0-D84A-A049-5D0E0559018E}"/>
              </a:ext>
            </a:extLst>
          </p:cNvPr>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0B5437DD-3F71-504B-8AEF-EEB1671AE82B}"/>
              </a:ext>
            </a:extLst>
          </p:cNvPr>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hangingPunct="1">
              <a:defRPr sz="1200">
                <a:latin typeface="Gotham-Book" pitchFamily="2" charset="0"/>
                <a:ea typeface="ヒラギノ角ゴ ProN W3" pitchFamily="1" charset="-128"/>
                <a:cs typeface="Gotham-Book" pitchFamily="2" charset="0"/>
                <a:sym typeface="Gill Sans Std Light" pitchFamily="1" charset="0"/>
              </a:defRPr>
            </a:lvl1pPr>
          </a:lstStyle>
          <a:p>
            <a:pPr>
              <a:defRPr/>
            </a:pPr>
            <a:endParaRPr lang="en-US" dirty="0"/>
          </a:p>
        </p:txBody>
      </p:sp>
      <p:sp>
        <p:nvSpPr>
          <p:cNvPr id="7" name="Slide Number Placeholder 6">
            <a:extLst>
              <a:ext uri="{FF2B5EF4-FFF2-40B4-BE49-F238E27FC236}">
                <a16:creationId xmlns:a16="http://schemas.microsoft.com/office/drawing/2014/main" id="{6AE593CA-6011-244F-9E27-DB8D799E417B}"/>
              </a:ext>
            </a:extLst>
          </p:cNvPr>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Gotham-Book" pitchFamily="2" charset="0"/>
                <a:ea typeface="ヒラギノ角ゴ ProN W3" panose="020B0300000000000000" pitchFamily="34" charset="-128"/>
                <a:sym typeface="Gill Sans Std Light" panose="020B0502020104020203" pitchFamily="34" charset="-79"/>
              </a:defRPr>
            </a:lvl1pPr>
          </a:lstStyle>
          <a:p>
            <a:pPr>
              <a:defRPr/>
            </a:pPr>
            <a:fld id="{31743C3C-4DBB-4F26-9A39-16D744E2A52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ftr="0"/>
  <p:notesStyle>
    <a:lvl1pPr algn="l" defTabSz="320675" rtl="0" eaLnBrk="0" fontAlgn="base" hangingPunct="0">
      <a:spcBef>
        <a:spcPct val="30000"/>
      </a:spcBef>
      <a:spcAft>
        <a:spcPct val="0"/>
      </a:spcAft>
      <a:defRPr sz="800" kern="1200">
        <a:solidFill>
          <a:schemeClr val="tx1"/>
        </a:solidFill>
        <a:latin typeface="Gotham-Book" pitchFamily="2" charset="0"/>
        <a:ea typeface="ヒラギノ角ゴ Pro W3" pitchFamily="1" charset="-128"/>
        <a:cs typeface="Gotham-Book" pitchFamily="2" charset="0"/>
      </a:defRPr>
    </a:lvl1pPr>
    <a:lvl2pPr marL="320675" algn="l" defTabSz="320675" rtl="0" eaLnBrk="0" fontAlgn="base" hangingPunct="0">
      <a:spcBef>
        <a:spcPct val="30000"/>
      </a:spcBef>
      <a:spcAft>
        <a:spcPct val="0"/>
      </a:spcAft>
      <a:defRPr sz="800" kern="1200">
        <a:solidFill>
          <a:schemeClr val="tx1"/>
        </a:solidFill>
        <a:latin typeface="Gotham-Book" pitchFamily="2" charset="0"/>
        <a:ea typeface="ヒラギノ角ゴ Pro W3" pitchFamily="1" charset="-128"/>
        <a:cs typeface="Gotham-Book" pitchFamily="2" charset="0"/>
      </a:defRPr>
    </a:lvl2pPr>
    <a:lvl3pPr marL="641350" algn="l" defTabSz="320675" rtl="0" eaLnBrk="0" fontAlgn="base" hangingPunct="0">
      <a:spcBef>
        <a:spcPct val="30000"/>
      </a:spcBef>
      <a:spcAft>
        <a:spcPct val="0"/>
      </a:spcAft>
      <a:defRPr sz="800" kern="1200">
        <a:solidFill>
          <a:schemeClr val="tx1"/>
        </a:solidFill>
        <a:latin typeface="Gotham-Book" pitchFamily="2" charset="0"/>
        <a:ea typeface="MS PGothic" pitchFamily="34" charset="-128"/>
        <a:cs typeface="Gotham-Book" pitchFamily="2" charset="0"/>
      </a:defRPr>
    </a:lvl3pPr>
    <a:lvl4pPr marL="963613" algn="l" defTabSz="320675" rtl="0" eaLnBrk="0" fontAlgn="base" hangingPunct="0">
      <a:spcBef>
        <a:spcPct val="30000"/>
      </a:spcBef>
      <a:spcAft>
        <a:spcPct val="0"/>
      </a:spcAft>
      <a:defRPr sz="800" kern="1200">
        <a:solidFill>
          <a:schemeClr val="tx1"/>
        </a:solidFill>
        <a:latin typeface="Gotham-Book" pitchFamily="2" charset="0"/>
        <a:ea typeface="Geneva" pitchFamily="-108" charset="-128"/>
        <a:cs typeface="Gotham-Book" pitchFamily="2" charset="0"/>
      </a:defRPr>
    </a:lvl4pPr>
    <a:lvl5pPr marL="1284288" algn="l" defTabSz="320675" rtl="0" eaLnBrk="0" fontAlgn="base" hangingPunct="0">
      <a:spcBef>
        <a:spcPct val="30000"/>
      </a:spcBef>
      <a:spcAft>
        <a:spcPct val="0"/>
      </a:spcAft>
      <a:defRPr sz="800" kern="1200">
        <a:solidFill>
          <a:schemeClr val="tx1"/>
        </a:solidFill>
        <a:latin typeface="Gotham-Book" pitchFamily="2" charset="0"/>
        <a:ea typeface="Geneva" pitchFamily="-108" charset="-128"/>
        <a:cs typeface="Gotham-Book" pitchFamily="2" charset="0"/>
      </a:defRPr>
    </a:lvl5pPr>
    <a:lvl6pPr marL="1607287" algn="l" defTabSz="321457" rtl="0" eaLnBrk="1" latinLnBrk="0" hangingPunct="1">
      <a:defRPr sz="800" kern="1200">
        <a:solidFill>
          <a:schemeClr val="tx1"/>
        </a:solidFill>
        <a:latin typeface="+mn-lt"/>
        <a:ea typeface="+mn-ea"/>
        <a:cs typeface="+mn-cs"/>
      </a:defRPr>
    </a:lvl6pPr>
    <a:lvl7pPr marL="1928744" algn="l" defTabSz="321457" rtl="0" eaLnBrk="1" latinLnBrk="0" hangingPunct="1">
      <a:defRPr sz="800" kern="1200">
        <a:solidFill>
          <a:schemeClr val="tx1"/>
        </a:solidFill>
        <a:latin typeface="+mn-lt"/>
        <a:ea typeface="+mn-ea"/>
        <a:cs typeface="+mn-cs"/>
      </a:defRPr>
    </a:lvl7pPr>
    <a:lvl8pPr marL="2250201" algn="l" defTabSz="321457" rtl="0" eaLnBrk="1" latinLnBrk="0" hangingPunct="1">
      <a:defRPr sz="800" kern="1200">
        <a:solidFill>
          <a:schemeClr val="tx1"/>
        </a:solidFill>
        <a:latin typeface="+mn-lt"/>
        <a:ea typeface="+mn-ea"/>
        <a:cs typeface="+mn-cs"/>
      </a:defRPr>
    </a:lvl8pPr>
    <a:lvl9pPr marL="2571659" algn="l" defTabSz="321457"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1</a:t>
            </a:fld>
            <a:endParaRPr lang="en-US" altLang="en-US" dirty="0"/>
          </a:p>
        </p:txBody>
      </p:sp>
      <p:sp>
        <p:nvSpPr>
          <p:cNvPr id="5" name="Date Placeholder 4">
            <a:extLst>
              <a:ext uri="{FF2B5EF4-FFF2-40B4-BE49-F238E27FC236}">
                <a16:creationId xmlns:a16="http://schemas.microsoft.com/office/drawing/2014/main" id="{D4C25AD2-2919-6A04-434B-D7A7B6F7FD0E}"/>
              </a:ext>
            </a:extLst>
          </p:cNvPr>
          <p:cNvSpPr>
            <a:spLocks noGrp="1"/>
          </p:cNvSpPr>
          <p:nvPr>
            <p:ph type="dt" idx="1"/>
          </p:nvPr>
        </p:nvSpPr>
        <p:spPr/>
        <p:txBody>
          <a:bodyPr/>
          <a:lstStyle/>
          <a:p>
            <a:pPr>
              <a:defRPr/>
            </a:pPr>
            <a:fld id="{4C84D46A-CB7B-42CA-BBB7-2325CDD8AEE9}" type="datetime1">
              <a:rPr lang="en-US" altLang="en-US" smtClean="0"/>
              <a:t>3/25/2025</a:t>
            </a:fld>
            <a:endParaRPr lang="en-US" altLang="en-US" dirty="0"/>
          </a:p>
        </p:txBody>
      </p:sp>
    </p:spTree>
    <p:extLst>
      <p:ext uri="{BB962C8B-B14F-4D97-AF65-F5344CB8AC3E}">
        <p14:creationId xmlns:p14="http://schemas.microsoft.com/office/powerpoint/2010/main" val="116706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26768">
              <a:defRPr/>
            </a:pPr>
            <a:r>
              <a:rPr lang="en-US" dirty="0"/>
              <a:t>-Approximately 75% of General Fund expenditures are for personnel services</a:t>
            </a:r>
          </a:p>
          <a:p>
            <a:pPr defTabSz="326768">
              <a:defRPr/>
            </a:pPr>
            <a:r>
              <a:rPr lang="en-US" dirty="0"/>
              <a:t>-Includes all FTEs from the “Rebalanced Organizational Analysis” as well as the police staffing study</a:t>
            </a:r>
          </a:p>
          <a:p>
            <a:pPr defTabSz="326768">
              <a:defRPr/>
            </a:pPr>
            <a:r>
              <a:rPr lang="en-US" dirty="0"/>
              <a:t>-12, or 2/3, of the new FTEs currently allocated to public safety, directly</a:t>
            </a:r>
          </a:p>
          <a:p>
            <a:pPr defTabSz="326768">
              <a:defRPr/>
            </a:pPr>
            <a:r>
              <a:rPr lang="en-US" dirty="0"/>
              <a:t>-Includes 6 Fire positions to start in 2025 using budget savings. Fully realized in 2026 for $1,031,100.</a:t>
            </a:r>
          </a:p>
          <a:p>
            <a:pPr defTabSz="326768">
              <a:defRPr/>
            </a:pPr>
            <a:r>
              <a:rPr lang="en-US" dirty="0"/>
              <a:t>-Moved the Financial Analyst and IT Engineer from 2026 to 2027 ($201k)</a:t>
            </a:r>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10</a:t>
            </a:fld>
            <a:endParaRPr lang="en-US" altLang="en-US" dirty="0"/>
          </a:p>
        </p:txBody>
      </p:sp>
      <p:sp>
        <p:nvSpPr>
          <p:cNvPr id="5" name="Date Placeholder 4">
            <a:extLst>
              <a:ext uri="{FF2B5EF4-FFF2-40B4-BE49-F238E27FC236}">
                <a16:creationId xmlns:a16="http://schemas.microsoft.com/office/drawing/2014/main" id="{E0E402BD-15F3-F00B-4823-71304B7B0EC7}"/>
              </a:ext>
            </a:extLst>
          </p:cNvPr>
          <p:cNvSpPr>
            <a:spLocks noGrp="1"/>
          </p:cNvSpPr>
          <p:nvPr>
            <p:ph type="dt" idx="1"/>
          </p:nvPr>
        </p:nvSpPr>
        <p:spPr/>
        <p:txBody>
          <a:bodyPr/>
          <a:lstStyle/>
          <a:p>
            <a:pPr>
              <a:defRPr/>
            </a:pPr>
            <a:fld id="{E0698246-A8CC-4E3A-826C-EE4B3E58312B}" type="datetime1">
              <a:rPr lang="en-US" altLang="en-US" smtClean="0"/>
              <a:t>3/25/2025</a:t>
            </a:fld>
            <a:endParaRPr lang="en-US" altLang="en-US" dirty="0"/>
          </a:p>
        </p:txBody>
      </p:sp>
    </p:spTree>
    <p:extLst>
      <p:ext uri="{BB962C8B-B14F-4D97-AF65-F5344CB8AC3E}">
        <p14:creationId xmlns:p14="http://schemas.microsoft.com/office/powerpoint/2010/main" val="2155421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-Reflects a planned draw down in fund balance as begun by City Council as part of the 2023 budget</a:t>
            </a:r>
          </a:p>
          <a:p>
            <a:r>
              <a:rPr lang="en-US" dirty="0"/>
              <a:t>-Depends to 43% of the subsequent year's expenditures in 2027 and remains at about 44% in 2028 before returning to 45% by 2030</a:t>
            </a:r>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11</a:t>
            </a:fld>
            <a:endParaRPr lang="en-US" altLang="en-US" dirty="0"/>
          </a:p>
        </p:txBody>
      </p:sp>
      <p:sp>
        <p:nvSpPr>
          <p:cNvPr id="5" name="Date Placeholder 4">
            <a:extLst>
              <a:ext uri="{FF2B5EF4-FFF2-40B4-BE49-F238E27FC236}">
                <a16:creationId xmlns:a16="http://schemas.microsoft.com/office/drawing/2014/main" id="{0B47C508-019E-EAC9-C76D-8F3992247DA0}"/>
              </a:ext>
            </a:extLst>
          </p:cNvPr>
          <p:cNvSpPr>
            <a:spLocks noGrp="1"/>
          </p:cNvSpPr>
          <p:nvPr>
            <p:ph type="dt" idx="1"/>
          </p:nvPr>
        </p:nvSpPr>
        <p:spPr/>
        <p:txBody>
          <a:bodyPr/>
          <a:lstStyle/>
          <a:p>
            <a:pPr>
              <a:defRPr/>
            </a:pPr>
            <a:fld id="{FECFCEF6-C659-4079-A9C6-02B70E3341C9}" type="datetime1">
              <a:rPr lang="en-US" altLang="en-US" smtClean="0"/>
              <a:t>3/25/2025</a:t>
            </a:fld>
            <a:endParaRPr lang="en-US" altLang="en-US" dirty="0"/>
          </a:p>
        </p:txBody>
      </p:sp>
    </p:spTree>
    <p:extLst>
      <p:ext uri="{BB962C8B-B14F-4D97-AF65-F5344CB8AC3E}">
        <p14:creationId xmlns:p14="http://schemas.microsoft.com/office/powerpoint/2010/main" val="2941770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-Designed to ensure the City remains above 40% fund balance and return/maintain its fund balance policy position of 45%</a:t>
            </a:r>
          </a:p>
          <a:p>
            <a:r>
              <a:rPr lang="en-US" dirty="0"/>
              <a:t>-The property tax levy adjustments in 2028, 2029 and 2030 allow the City to return to a 45% fund balance requirement, and the subsequent amount keep it there</a:t>
            </a:r>
          </a:p>
          <a:p>
            <a:r>
              <a:rPr lang="en-US" dirty="0"/>
              <a:t>-Could be “smooth out” over a greater number of years, but it would result in lower fund balances annually – “flying closer to the sun” so to speak</a:t>
            </a:r>
          </a:p>
          <a:p>
            <a:r>
              <a:rPr lang="en-US" dirty="0"/>
              <a:t>-Does not reflect any of the potential costs related to the pending studies mentioned on the previous slide</a:t>
            </a:r>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12</a:t>
            </a:fld>
            <a:endParaRPr lang="en-US" altLang="en-US" dirty="0"/>
          </a:p>
        </p:txBody>
      </p:sp>
      <p:sp>
        <p:nvSpPr>
          <p:cNvPr id="5" name="Date Placeholder 4">
            <a:extLst>
              <a:ext uri="{FF2B5EF4-FFF2-40B4-BE49-F238E27FC236}">
                <a16:creationId xmlns:a16="http://schemas.microsoft.com/office/drawing/2014/main" id="{D7718AF9-44CC-BD44-2E21-FF7DEDAF63CD}"/>
              </a:ext>
            </a:extLst>
          </p:cNvPr>
          <p:cNvSpPr>
            <a:spLocks noGrp="1"/>
          </p:cNvSpPr>
          <p:nvPr>
            <p:ph type="dt" idx="1"/>
          </p:nvPr>
        </p:nvSpPr>
        <p:spPr/>
        <p:txBody>
          <a:bodyPr/>
          <a:lstStyle/>
          <a:p>
            <a:pPr>
              <a:defRPr/>
            </a:pPr>
            <a:fld id="{DF212F30-8A0B-464A-93C1-E748F8E39D58}" type="datetime1">
              <a:rPr lang="en-US" altLang="en-US" smtClean="0"/>
              <a:t>3/25/2025</a:t>
            </a:fld>
            <a:endParaRPr lang="en-US" altLang="en-US" dirty="0"/>
          </a:p>
        </p:txBody>
      </p:sp>
    </p:spTree>
    <p:extLst>
      <p:ext uri="{BB962C8B-B14F-4D97-AF65-F5344CB8AC3E}">
        <p14:creationId xmlns:p14="http://schemas.microsoft.com/office/powerpoint/2010/main" val="1490740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-Assumes a median-valued home of $349,800</a:t>
            </a:r>
          </a:p>
          <a:p>
            <a:pPr marL="0" marR="0" lvl="0" indent="0" algn="l" defTabSz="320675" rtl="0" eaLnBrk="0" fontAlgn="base" latinLnBrk="0" hangingPunct="0">
              <a:lnSpc>
                <a:spcPct val="100000"/>
              </a:lnSpc>
              <a:spcBef>
                <a:spcPct val="30000"/>
              </a:spcBef>
              <a:spcAft>
                <a:spcPct val="0"/>
              </a:spcAft>
              <a:buClrTx/>
              <a:buSzTx/>
              <a:buFontTx/>
              <a:buNone/>
              <a:tabLst/>
              <a:defRPr/>
            </a:pPr>
            <a:r>
              <a:rPr lang="en-US" dirty="0"/>
              <a:t>-Includes an assumption for a 2% increase in valuation annually</a:t>
            </a:r>
          </a:p>
          <a:p>
            <a:r>
              <a:rPr lang="en-US" dirty="0"/>
              <a:t>-Total Pay 2025 tax base down 1.6% from last year due to change in Homestead Market Value Exclusion and flat market values overall</a:t>
            </a:r>
          </a:p>
          <a:p>
            <a:r>
              <a:rPr lang="en-US" dirty="0"/>
              <a:t>-Homestead Market Value Exclusion: Phase-out increased from $413,800 to $517,200</a:t>
            </a:r>
          </a:p>
          <a:p>
            <a:r>
              <a:rPr lang="en-US" dirty="0"/>
              <a:t>-Additional $20,826 in excluded value on median valued home = $42/year tax savings</a:t>
            </a:r>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13</a:t>
            </a:fld>
            <a:endParaRPr lang="en-US" altLang="en-US" dirty="0"/>
          </a:p>
        </p:txBody>
      </p:sp>
      <p:sp>
        <p:nvSpPr>
          <p:cNvPr id="5" name="Date Placeholder 4">
            <a:extLst>
              <a:ext uri="{FF2B5EF4-FFF2-40B4-BE49-F238E27FC236}">
                <a16:creationId xmlns:a16="http://schemas.microsoft.com/office/drawing/2014/main" id="{A1AD0694-EE7D-4EE7-FDC8-CE509EA32864}"/>
              </a:ext>
            </a:extLst>
          </p:cNvPr>
          <p:cNvSpPr>
            <a:spLocks noGrp="1"/>
          </p:cNvSpPr>
          <p:nvPr>
            <p:ph type="dt" idx="1"/>
          </p:nvPr>
        </p:nvSpPr>
        <p:spPr/>
        <p:txBody>
          <a:bodyPr/>
          <a:lstStyle/>
          <a:p>
            <a:pPr>
              <a:defRPr/>
            </a:pPr>
            <a:fld id="{AB5509E9-654A-43DD-B0E4-B376EF6CD626}" type="datetime1">
              <a:rPr lang="en-US" altLang="en-US" smtClean="0"/>
              <a:t>3/25/2025</a:t>
            </a:fld>
            <a:endParaRPr lang="en-US" altLang="en-US" dirty="0"/>
          </a:p>
        </p:txBody>
      </p:sp>
    </p:spTree>
    <p:extLst>
      <p:ext uri="{BB962C8B-B14F-4D97-AF65-F5344CB8AC3E}">
        <p14:creationId xmlns:p14="http://schemas.microsoft.com/office/powerpoint/2010/main" val="2494493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14</a:t>
            </a:fld>
            <a:endParaRPr lang="en-US" altLang="en-US" dirty="0"/>
          </a:p>
        </p:txBody>
      </p:sp>
      <p:sp>
        <p:nvSpPr>
          <p:cNvPr id="5" name="Date Placeholder 4">
            <a:extLst>
              <a:ext uri="{FF2B5EF4-FFF2-40B4-BE49-F238E27FC236}">
                <a16:creationId xmlns:a16="http://schemas.microsoft.com/office/drawing/2014/main" id="{5408D7F5-642F-8BC1-F016-923AA7C7016A}"/>
              </a:ext>
            </a:extLst>
          </p:cNvPr>
          <p:cNvSpPr>
            <a:spLocks noGrp="1"/>
          </p:cNvSpPr>
          <p:nvPr>
            <p:ph type="dt" idx="1"/>
          </p:nvPr>
        </p:nvSpPr>
        <p:spPr/>
        <p:txBody>
          <a:bodyPr/>
          <a:lstStyle/>
          <a:p>
            <a:pPr>
              <a:defRPr/>
            </a:pPr>
            <a:fld id="{F1C7925D-F898-4872-9E40-AD21E4433F89}" type="datetime1">
              <a:rPr lang="en-US" altLang="en-US" smtClean="0"/>
              <a:t>3/25/2025</a:t>
            </a:fld>
            <a:endParaRPr lang="en-US" altLang="en-US" dirty="0"/>
          </a:p>
        </p:txBody>
      </p:sp>
    </p:spTree>
    <p:extLst>
      <p:ext uri="{BB962C8B-B14F-4D97-AF65-F5344CB8AC3E}">
        <p14:creationId xmlns:p14="http://schemas.microsoft.com/office/powerpoint/2010/main" val="150206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-2027 includes about $34 million for the Nicollet/HWY 13 improvements (RAISE grant)</a:t>
            </a:r>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15</a:t>
            </a:fld>
            <a:endParaRPr lang="en-US" altLang="en-US" dirty="0"/>
          </a:p>
        </p:txBody>
      </p:sp>
      <p:sp>
        <p:nvSpPr>
          <p:cNvPr id="5" name="Date Placeholder 4">
            <a:extLst>
              <a:ext uri="{FF2B5EF4-FFF2-40B4-BE49-F238E27FC236}">
                <a16:creationId xmlns:a16="http://schemas.microsoft.com/office/drawing/2014/main" id="{50A6CB59-9805-5DE7-7158-820C2C364CA3}"/>
              </a:ext>
            </a:extLst>
          </p:cNvPr>
          <p:cNvSpPr>
            <a:spLocks noGrp="1"/>
          </p:cNvSpPr>
          <p:nvPr>
            <p:ph type="dt" idx="1"/>
          </p:nvPr>
        </p:nvSpPr>
        <p:spPr/>
        <p:txBody>
          <a:bodyPr/>
          <a:lstStyle/>
          <a:p>
            <a:pPr>
              <a:defRPr/>
            </a:pPr>
            <a:fld id="{DE57A2FA-64D5-4953-AB5D-0904C445DAE2}" type="datetime1">
              <a:rPr lang="en-US" altLang="en-US" smtClean="0"/>
              <a:t>3/25/2025</a:t>
            </a:fld>
            <a:endParaRPr lang="en-US" altLang="en-US" dirty="0"/>
          </a:p>
        </p:txBody>
      </p:sp>
    </p:spTree>
    <p:extLst>
      <p:ext uri="{BB962C8B-B14F-4D97-AF65-F5344CB8AC3E}">
        <p14:creationId xmlns:p14="http://schemas.microsoft.com/office/powerpoint/2010/main" val="510723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16</a:t>
            </a:fld>
            <a:endParaRPr lang="en-US" altLang="en-US" dirty="0"/>
          </a:p>
        </p:txBody>
      </p:sp>
      <p:sp>
        <p:nvSpPr>
          <p:cNvPr id="5" name="Date Placeholder 4">
            <a:extLst>
              <a:ext uri="{FF2B5EF4-FFF2-40B4-BE49-F238E27FC236}">
                <a16:creationId xmlns:a16="http://schemas.microsoft.com/office/drawing/2014/main" id="{B8763A9F-61C8-3F53-5523-B550626F2D33}"/>
              </a:ext>
            </a:extLst>
          </p:cNvPr>
          <p:cNvSpPr>
            <a:spLocks noGrp="1"/>
          </p:cNvSpPr>
          <p:nvPr>
            <p:ph type="dt" idx="1"/>
          </p:nvPr>
        </p:nvSpPr>
        <p:spPr/>
        <p:txBody>
          <a:bodyPr/>
          <a:lstStyle/>
          <a:p>
            <a:pPr>
              <a:defRPr/>
            </a:pPr>
            <a:fld id="{5C23D4C8-78A5-4C83-87E3-FB3F66BCC38E}" type="datetime1">
              <a:rPr lang="en-US" altLang="en-US" smtClean="0"/>
              <a:t>3/25/2025</a:t>
            </a:fld>
            <a:endParaRPr lang="en-US" altLang="en-US" dirty="0"/>
          </a:p>
        </p:txBody>
      </p:sp>
    </p:spTree>
    <p:extLst>
      <p:ext uri="{BB962C8B-B14F-4D97-AF65-F5344CB8AC3E}">
        <p14:creationId xmlns:p14="http://schemas.microsoft.com/office/powerpoint/2010/main" val="3308350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Gotham Book" pitchFamily="50" charset="0"/>
              </a:rPr>
              <a:t>-The fund remains generally above the fund balance requirement</a:t>
            </a:r>
          </a:p>
          <a:p>
            <a:pPr defTabSz="326768">
              <a:spcBef>
                <a:spcPts val="0"/>
              </a:spcBef>
              <a:spcAft>
                <a:spcPts val="0"/>
              </a:spcAft>
              <a:defRPr/>
            </a:pPr>
            <a:r>
              <a:rPr lang="en-US" dirty="0">
                <a:latin typeface="Gotham Book" pitchFamily="50" charset="0"/>
              </a:rPr>
              <a:t>-$1M reduction in the property tax levy; phased return thru 2027 to reduce overall property tax levy pressures</a:t>
            </a:r>
          </a:p>
          <a:p>
            <a:pPr>
              <a:spcBef>
                <a:spcPts val="0"/>
              </a:spcBef>
              <a:spcAft>
                <a:spcPts val="0"/>
              </a:spcAft>
            </a:pPr>
            <a:r>
              <a:rPr lang="en-US" dirty="0">
                <a:latin typeface="Gotham Book" pitchFamily="50" charset="0"/>
              </a:rPr>
              <a:t>-In 2029, the fund will be about $150k below the fund balance requirement</a:t>
            </a:r>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17</a:t>
            </a:fld>
            <a:endParaRPr lang="en-US" altLang="en-US" dirty="0"/>
          </a:p>
        </p:txBody>
      </p:sp>
      <p:sp>
        <p:nvSpPr>
          <p:cNvPr id="5" name="Date Placeholder 4">
            <a:extLst>
              <a:ext uri="{FF2B5EF4-FFF2-40B4-BE49-F238E27FC236}">
                <a16:creationId xmlns:a16="http://schemas.microsoft.com/office/drawing/2014/main" id="{938963CB-BFA8-E0EF-53FE-6AF182590127}"/>
              </a:ext>
            </a:extLst>
          </p:cNvPr>
          <p:cNvSpPr>
            <a:spLocks noGrp="1"/>
          </p:cNvSpPr>
          <p:nvPr>
            <p:ph type="dt" idx="1"/>
          </p:nvPr>
        </p:nvSpPr>
        <p:spPr/>
        <p:txBody>
          <a:bodyPr/>
          <a:lstStyle/>
          <a:p>
            <a:pPr>
              <a:defRPr/>
            </a:pPr>
            <a:fld id="{7B06F971-ED83-4A07-BF00-769F8458C9ED}" type="datetime1">
              <a:rPr lang="en-US" altLang="en-US" smtClean="0"/>
              <a:t>3/25/2025</a:t>
            </a:fld>
            <a:endParaRPr lang="en-US" altLang="en-US" dirty="0"/>
          </a:p>
        </p:txBody>
      </p:sp>
    </p:spTree>
    <p:extLst>
      <p:ext uri="{BB962C8B-B14F-4D97-AF65-F5344CB8AC3E}">
        <p14:creationId xmlns:p14="http://schemas.microsoft.com/office/powerpoint/2010/main" val="104763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$8.3 million used to support project related to the enterprise activities</a:t>
            </a:r>
          </a:p>
          <a:p>
            <a:pPr defTabSz="326768">
              <a:defRPr/>
            </a:pPr>
            <a:r>
              <a:rPr lang="en-US" dirty="0"/>
              <a:t>-Assumes three years in between each major project beginning in 2025, Fire Station No. 2 in 2029 and the Maintenance Facility in 2033</a:t>
            </a:r>
          </a:p>
          <a:p>
            <a:pPr defTabSz="326768">
              <a:defRPr/>
            </a:pPr>
            <a:r>
              <a:rPr lang="en-US" dirty="0"/>
              <a:t>-Does not include $1.6M in Carry Forward projects in 2025</a:t>
            </a:r>
          </a:p>
          <a:p>
            <a:endParaRPr lang="en-US" dirty="0"/>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18</a:t>
            </a:fld>
            <a:endParaRPr lang="en-US" altLang="en-US" dirty="0"/>
          </a:p>
        </p:txBody>
      </p:sp>
      <p:sp>
        <p:nvSpPr>
          <p:cNvPr id="5" name="Date Placeholder 4">
            <a:extLst>
              <a:ext uri="{FF2B5EF4-FFF2-40B4-BE49-F238E27FC236}">
                <a16:creationId xmlns:a16="http://schemas.microsoft.com/office/drawing/2014/main" id="{833AB0F4-EBC6-3AEC-FF4E-22EF5F36C403}"/>
              </a:ext>
            </a:extLst>
          </p:cNvPr>
          <p:cNvSpPr>
            <a:spLocks noGrp="1"/>
          </p:cNvSpPr>
          <p:nvPr>
            <p:ph type="dt" idx="1"/>
          </p:nvPr>
        </p:nvSpPr>
        <p:spPr/>
        <p:txBody>
          <a:bodyPr/>
          <a:lstStyle/>
          <a:p>
            <a:pPr>
              <a:defRPr/>
            </a:pPr>
            <a:fld id="{9AFEA323-1829-415B-B623-BBD458FCC386}" type="datetime1">
              <a:rPr lang="en-US" altLang="en-US" smtClean="0"/>
              <a:t>3/25/2025</a:t>
            </a:fld>
            <a:endParaRPr lang="en-US" altLang="en-US" dirty="0"/>
          </a:p>
        </p:txBody>
      </p:sp>
    </p:spTree>
    <p:extLst>
      <p:ext uri="{BB962C8B-B14F-4D97-AF65-F5344CB8AC3E}">
        <p14:creationId xmlns:p14="http://schemas.microsoft.com/office/powerpoint/2010/main" val="240533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information provided to the City Council in February, which are the “latest and greatest” numbers; does not reflect any formal decision by the City Council, but allows the City to model the preferred debt strategy for the credit rating agency</a:t>
            </a:r>
          </a:p>
          <a:p>
            <a:r>
              <a:rPr lang="en-US" dirty="0"/>
              <a:t>-Includes $4.3M of costs already incurred in 2024; Police City Hall at $96M in 2025</a:t>
            </a:r>
          </a:p>
          <a:p>
            <a:r>
              <a:rPr lang="en-US" dirty="0"/>
              <a:t>-Includes additional revenue from the Host Fee Agreement starting in 2028– an average of about $538,000 annually over the projection period</a:t>
            </a:r>
          </a:p>
          <a:p>
            <a:pPr defTabSz="326768">
              <a:defRPr/>
            </a:pPr>
            <a:r>
              <a:rPr lang="en-US" dirty="0"/>
              <a:t>-About $17.5 million in debt service by the end of the planning period in 2035</a:t>
            </a:r>
          </a:p>
          <a:p>
            <a:pPr defTabSz="326768">
              <a:defRPr/>
            </a:pPr>
            <a:r>
              <a:rPr lang="en-US" dirty="0"/>
              <a:t>-Fund balance requirement of 35% of a five-year average plus one-year of debt service; about $8 million over the fund requirement in 2035; could be used to reduce borrowing costs or lower franchise fee changes in future years</a:t>
            </a:r>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19</a:t>
            </a:fld>
            <a:endParaRPr lang="en-US" altLang="en-US" dirty="0"/>
          </a:p>
        </p:txBody>
      </p:sp>
      <p:sp>
        <p:nvSpPr>
          <p:cNvPr id="5" name="Date Placeholder 4">
            <a:extLst>
              <a:ext uri="{FF2B5EF4-FFF2-40B4-BE49-F238E27FC236}">
                <a16:creationId xmlns:a16="http://schemas.microsoft.com/office/drawing/2014/main" id="{5E6D8408-F25F-438E-AC83-818037FEAF35}"/>
              </a:ext>
            </a:extLst>
          </p:cNvPr>
          <p:cNvSpPr>
            <a:spLocks noGrp="1"/>
          </p:cNvSpPr>
          <p:nvPr>
            <p:ph type="dt" idx="1"/>
          </p:nvPr>
        </p:nvSpPr>
        <p:spPr/>
        <p:txBody>
          <a:bodyPr/>
          <a:lstStyle/>
          <a:p>
            <a:pPr>
              <a:defRPr/>
            </a:pPr>
            <a:fld id="{4C498459-6545-4D8E-98D9-98486EB5756D}" type="datetime1">
              <a:rPr lang="en-US" altLang="en-US" smtClean="0"/>
              <a:t>3/25/2025</a:t>
            </a:fld>
            <a:endParaRPr lang="en-US" altLang="en-US" dirty="0"/>
          </a:p>
        </p:txBody>
      </p:sp>
    </p:spTree>
    <p:extLst>
      <p:ext uri="{BB962C8B-B14F-4D97-AF65-F5344CB8AC3E}">
        <p14:creationId xmlns:p14="http://schemas.microsoft.com/office/powerpoint/2010/main" val="3887046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be an iterative process, with considerable analysis and opportunity for discussion</a:t>
            </a:r>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2</a:t>
            </a:fld>
            <a:endParaRPr lang="en-US" altLang="en-US" dirty="0"/>
          </a:p>
        </p:txBody>
      </p:sp>
      <p:sp>
        <p:nvSpPr>
          <p:cNvPr id="5" name="Date Placeholder 4">
            <a:extLst>
              <a:ext uri="{FF2B5EF4-FFF2-40B4-BE49-F238E27FC236}">
                <a16:creationId xmlns:a16="http://schemas.microsoft.com/office/drawing/2014/main" id="{3B2E156D-9335-40D6-5C5C-E99DA70CBF96}"/>
              </a:ext>
            </a:extLst>
          </p:cNvPr>
          <p:cNvSpPr>
            <a:spLocks noGrp="1"/>
          </p:cNvSpPr>
          <p:nvPr>
            <p:ph type="dt" idx="1"/>
          </p:nvPr>
        </p:nvSpPr>
        <p:spPr/>
        <p:txBody>
          <a:bodyPr/>
          <a:lstStyle/>
          <a:p>
            <a:pPr>
              <a:defRPr/>
            </a:pPr>
            <a:fld id="{179CD663-763C-433B-8EF3-E7C2E752BD18}" type="datetime1">
              <a:rPr lang="en-US" altLang="en-US" smtClean="0"/>
              <a:t>3/25/2025</a:t>
            </a:fld>
            <a:endParaRPr lang="en-US" altLang="en-US" dirty="0"/>
          </a:p>
        </p:txBody>
      </p:sp>
    </p:spTree>
    <p:extLst>
      <p:ext uri="{BB962C8B-B14F-4D97-AF65-F5344CB8AC3E}">
        <p14:creationId xmlns:p14="http://schemas.microsoft.com/office/powerpoint/2010/main" val="71587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-Vehicles already inflated in City CIP, equipment is not</a:t>
            </a:r>
          </a:p>
          <a:p>
            <a:r>
              <a:rPr lang="en-US" dirty="0"/>
              <a:t>-About 60% of the equipment cost spent on public safety needs, including about $1.4 million for Rescue Pumper (2026) and $1.75M for Fire Engine (2029)</a:t>
            </a:r>
          </a:p>
          <a:p>
            <a:r>
              <a:rPr lang="en-US" dirty="0"/>
              <a:t>-Increased the placeholder from 3.5 million to $4.0 million, adjusted for inflation beginning in 2030 through the end of the model</a:t>
            </a:r>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20</a:t>
            </a:fld>
            <a:endParaRPr lang="en-US" altLang="en-US" dirty="0"/>
          </a:p>
        </p:txBody>
      </p:sp>
      <p:sp>
        <p:nvSpPr>
          <p:cNvPr id="5" name="Date Placeholder 4">
            <a:extLst>
              <a:ext uri="{FF2B5EF4-FFF2-40B4-BE49-F238E27FC236}">
                <a16:creationId xmlns:a16="http://schemas.microsoft.com/office/drawing/2014/main" id="{63911D57-EE43-685A-9BB1-1F1BD193025B}"/>
              </a:ext>
            </a:extLst>
          </p:cNvPr>
          <p:cNvSpPr>
            <a:spLocks noGrp="1"/>
          </p:cNvSpPr>
          <p:nvPr>
            <p:ph type="dt" idx="1"/>
          </p:nvPr>
        </p:nvSpPr>
        <p:spPr/>
        <p:txBody>
          <a:bodyPr/>
          <a:lstStyle/>
          <a:p>
            <a:pPr>
              <a:defRPr/>
            </a:pPr>
            <a:fld id="{74CDFE2D-A3B2-458B-9AFC-4A2D95F51BB6}" type="datetime1">
              <a:rPr lang="en-US" altLang="en-US" smtClean="0"/>
              <a:t>3/25/2025</a:t>
            </a:fld>
            <a:endParaRPr lang="en-US" altLang="en-US" dirty="0"/>
          </a:p>
        </p:txBody>
      </p:sp>
    </p:spTree>
    <p:extLst>
      <p:ext uri="{BB962C8B-B14F-4D97-AF65-F5344CB8AC3E}">
        <p14:creationId xmlns:p14="http://schemas.microsoft.com/office/powerpoint/2010/main" val="1472062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-Drop in fund balance in 2025 is a result of no bonding that year</a:t>
            </a:r>
          </a:p>
          <a:p>
            <a:r>
              <a:rPr lang="en-US" dirty="0"/>
              <a:t>-Increase in 2023 reflects about $2.83 million in one-time public safety aid</a:t>
            </a:r>
          </a:p>
          <a:p>
            <a:r>
              <a:rPr lang="en-US" dirty="0"/>
              <a:t>-Includes additional revenue from the Host Fee Agreement – an average of about $1.2M annually over the projection period</a:t>
            </a:r>
          </a:p>
          <a:p>
            <a:r>
              <a:rPr lang="en-US" dirty="0"/>
              <a:t>-Doesn’t include $3.5M in Carry Forward costs in 2025</a:t>
            </a:r>
          </a:p>
          <a:p>
            <a:r>
              <a:rPr lang="en-US" dirty="0"/>
              <a:t>-Additional equipment certificates may be needed in 2030 and beyond</a:t>
            </a:r>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21</a:t>
            </a:fld>
            <a:endParaRPr lang="en-US" altLang="en-US" dirty="0"/>
          </a:p>
        </p:txBody>
      </p:sp>
      <p:sp>
        <p:nvSpPr>
          <p:cNvPr id="5" name="Date Placeholder 4">
            <a:extLst>
              <a:ext uri="{FF2B5EF4-FFF2-40B4-BE49-F238E27FC236}">
                <a16:creationId xmlns:a16="http://schemas.microsoft.com/office/drawing/2014/main" id="{37316555-BF24-AE32-FA47-51FB5B33184A}"/>
              </a:ext>
            </a:extLst>
          </p:cNvPr>
          <p:cNvSpPr>
            <a:spLocks noGrp="1"/>
          </p:cNvSpPr>
          <p:nvPr>
            <p:ph type="dt" idx="1"/>
          </p:nvPr>
        </p:nvSpPr>
        <p:spPr/>
        <p:txBody>
          <a:bodyPr/>
          <a:lstStyle/>
          <a:p>
            <a:pPr>
              <a:defRPr/>
            </a:pPr>
            <a:fld id="{0F7F207D-AD16-4242-AC29-D0A13D5E8757}" type="datetime1">
              <a:rPr lang="en-US" altLang="en-US" smtClean="0"/>
              <a:t>3/25/2025</a:t>
            </a:fld>
            <a:endParaRPr lang="en-US" altLang="en-US" dirty="0"/>
          </a:p>
        </p:txBody>
      </p:sp>
    </p:spTree>
    <p:extLst>
      <p:ext uri="{BB962C8B-B14F-4D97-AF65-F5344CB8AC3E}">
        <p14:creationId xmlns:p14="http://schemas.microsoft.com/office/powerpoint/2010/main" val="3847429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$4.44 million of the current capital outlay planned to replace and improve bituminous or concrete surfaces</a:t>
            </a:r>
          </a:p>
          <a:p>
            <a:r>
              <a:rPr lang="en-US" dirty="0"/>
              <a:t>-$670,000 planned for Oak Leaf West Park in 2025</a:t>
            </a:r>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22</a:t>
            </a:fld>
            <a:endParaRPr lang="en-US" altLang="en-US" dirty="0"/>
          </a:p>
        </p:txBody>
      </p:sp>
      <p:sp>
        <p:nvSpPr>
          <p:cNvPr id="5" name="Date Placeholder 4">
            <a:extLst>
              <a:ext uri="{FF2B5EF4-FFF2-40B4-BE49-F238E27FC236}">
                <a16:creationId xmlns:a16="http://schemas.microsoft.com/office/drawing/2014/main" id="{91EBD2F8-CFF0-A3D5-B2D1-7DE17AC38805}"/>
              </a:ext>
            </a:extLst>
          </p:cNvPr>
          <p:cNvSpPr>
            <a:spLocks noGrp="1"/>
          </p:cNvSpPr>
          <p:nvPr>
            <p:ph type="dt" idx="1"/>
          </p:nvPr>
        </p:nvSpPr>
        <p:spPr/>
        <p:txBody>
          <a:bodyPr/>
          <a:lstStyle/>
          <a:p>
            <a:pPr>
              <a:defRPr/>
            </a:pPr>
            <a:fld id="{4BBC1056-A7C8-4A66-8830-FBE8D1BF25F0}" type="datetime1">
              <a:rPr lang="en-US" altLang="en-US" smtClean="0"/>
              <a:t>3/25/2025</a:t>
            </a:fld>
            <a:endParaRPr lang="en-US" altLang="en-US" dirty="0"/>
          </a:p>
        </p:txBody>
      </p:sp>
    </p:spTree>
    <p:extLst>
      <p:ext uri="{BB962C8B-B14F-4D97-AF65-F5344CB8AC3E}">
        <p14:creationId xmlns:p14="http://schemas.microsoft.com/office/powerpoint/2010/main" val="1995640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26768">
              <a:defRPr/>
            </a:pPr>
            <a:r>
              <a:rPr lang="en-US" dirty="0"/>
              <a:t>-Includes additional revenue from the Host Fee Agreement – an average of about $780,000 annually over the projection period</a:t>
            </a:r>
          </a:p>
          <a:p>
            <a:pPr defTabSz="326768">
              <a:defRPr/>
            </a:pPr>
            <a:r>
              <a:rPr lang="en-US" dirty="0"/>
              <a:t>-Doesn’t include $533k in Carry Forward costs in 2025</a:t>
            </a:r>
          </a:p>
          <a:p>
            <a:pPr marL="0" marR="0" algn="l"/>
            <a:r>
              <a:rPr lang="en-US" dirty="0"/>
              <a:t>-</a:t>
            </a:r>
            <a:r>
              <a:rPr lang="en-US" sz="1800" b="0" i="0" dirty="0">
                <a:solidFill>
                  <a:srgbClr val="000000"/>
                </a:solidFill>
                <a:effectLst/>
                <a:latin typeface="Calibri" panose="020F0502020204030204" pitchFamily="34" charset="0"/>
              </a:rPr>
              <a:t>Major 2025 projects:</a:t>
            </a:r>
            <a:endParaRPr lang="en-US" sz="1800" b="0" i="0" dirty="0">
              <a:solidFill>
                <a:srgbClr val="000000"/>
              </a:solidFill>
              <a:effectLst/>
              <a:latin typeface="Aptos" panose="020B0004020202020204" pitchFamily="34" charset="0"/>
            </a:endParaRPr>
          </a:p>
          <a:p>
            <a:pPr marL="320675" marR="0" lvl="1" algn="l"/>
            <a:r>
              <a:rPr lang="en-US" sz="1800" b="0" i="0" dirty="0">
                <a:solidFill>
                  <a:srgbClr val="000000"/>
                </a:solidFill>
                <a:effectLst/>
                <a:latin typeface="Calibri" panose="020F0502020204030204" pitchFamily="34" charset="0"/>
              </a:rPr>
              <a:t>Prioritize replacement of condition 1 and 2 items (lowest condition from parks plan)</a:t>
            </a:r>
            <a:endParaRPr lang="en-US" sz="1800" b="0" i="0" dirty="0">
              <a:solidFill>
                <a:srgbClr val="000000"/>
              </a:solidFill>
              <a:effectLst/>
              <a:latin typeface="Aptos" panose="020B0004020202020204" pitchFamily="34" charset="0"/>
            </a:endParaRPr>
          </a:p>
          <a:p>
            <a:pPr marL="320675" marR="0" lvl="1" algn="l"/>
            <a:r>
              <a:rPr lang="en-US" sz="1800" b="0" i="0" dirty="0">
                <a:solidFill>
                  <a:srgbClr val="000000"/>
                </a:solidFill>
                <a:effectLst/>
                <a:latin typeface="Calibri" panose="020F0502020204030204" pitchFamily="34" charset="0"/>
              </a:rPr>
              <a:t>Remove non-relevant amenities at end of life</a:t>
            </a:r>
            <a:endParaRPr lang="en-US" sz="1800" b="0" i="0" dirty="0">
              <a:solidFill>
                <a:srgbClr val="000000"/>
              </a:solidFill>
              <a:effectLst/>
              <a:latin typeface="Aptos" panose="020B0004020202020204" pitchFamily="34" charset="0"/>
            </a:endParaRPr>
          </a:p>
          <a:p>
            <a:pPr marL="320675" marR="0" lvl="1" algn="l"/>
            <a:r>
              <a:rPr lang="en-US" sz="1800" b="0" i="0" dirty="0">
                <a:solidFill>
                  <a:srgbClr val="000000"/>
                </a:solidFill>
                <a:effectLst/>
                <a:latin typeface="Calibri" panose="020F0502020204030204" pitchFamily="34" charset="0"/>
              </a:rPr>
              <a:t>Complete future studies to inform future projects</a:t>
            </a:r>
            <a:endParaRPr lang="en-US" sz="1800" b="0" i="0" dirty="0">
              <a:solidFill>
                <a:srgbClr val="000000"/>
              </a:solidFill>
              <a:effectLst/>
              <a:latin typeface="Aptos" panose="020B0004020202020204" pitchFamily="34" charset="0"/>
            </a:endParaRPr>
          </a:p>
          <a:p>
            <a:pPr defTabSz="326768">
              <a:defRPr/>
            </a:pPr>
            <a:endParaRPr lang="en-US" dirty="0"/>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23</a:t>
            </a:fld>
            <a:endParaRPr lang="en-US" altLang="en-US" dirty="0"/>
          </a:p>
        </p:txBody>
      </p:sp>
      <p:sp>
        <p:nvSpPr>
          <p:cNvPr id="5" name="Date Placeholder 4">
            <a:extLst>
              <a:ext uri="{FF2B5EF4-FFF2-40B4-BE49-F238E27FC236}">
                <a16:creationId xmlns:a16="http://schemas.microsoft.com/office/drawing/2014/main" id="{C6279A38-B32A-54FC-0CE3-5C618FE3D0FF}"/>
              </a:ext>
            </a:extLst>
          </p:cNvPr>
          <p:cNvSpPr>
            <a:spLocks noGrp="1"/>
          </p:cNvSpPr>
          <p:nvPr>
            <p:ph type="dt" idx="1"/>
          </p:nvPr>
        </p:nvSpPr>
        <p:spPr/>
        <p:txBody>
          <a:bodyPr/>
          <a:lstStyle/>
          <a:p>
            <a:pPr>
              <a:defRPr/>
            </a:pPr>
            <a:fld id="{219594AA-16BC-425C-A256-0877E6419A43}" type="datetime1">
              <a:rPr lang="en-US" altLang="en-US" smtClean="0"/>
              <a:t>3/25/2025</a:t>
            </a:fld>
            <a:endParaRPr lang="en-US" altLang="en-US" dirty="0"/>
          </a:p>
        </p:txBody>
      </p:sp>
    </p:spTree>
    <p:extLst>
      <p:ext uri="{BB962C8B-B14F-4D97-AF65-F5344CB8AC3E}">
        <p14:creationId xmlns:p14="http://schemas.microsoft.com/office/powerpoint/2010/main" val="2604715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-Cash payments received must be used only for the acquisition and development or improvement of parks, recreational facilities, playgrounds, trails, wetlands, or open space based on the approved park systems plan. Cash payments must not be used for ongoing operation or maintenance of parks, recreational facilities, playgrounds, trails, wetlands, or open space</a:t>
            </a:r>
          </a:p>
          <a:p>
            <a:r>
              <a:rPr lang="en-US" dirty="0"/>
              <a:t>-Largest project currently planned will be a $400,000 cost share for the Lake Marion Trail Gap</a:t>
            </a:r>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24</a:t>
            </a:fld>
            <a:endParaRPr lang="en-US" altLang="en-US" dirty="0"/>
          </a:p>
        </p:txBody>
      </p:sp>
      <p:sp>
        <p:nvSpPr>
          <p:cNvPr id="5" name="Date Placeholder 4">
            <a:extLst>
              <a:ext uri="{FF2B5EF4-FFF2-40B4-BE49-F238E27FC236}">
                <a16:creationId xmlns:a16="http://schemas.microsoft.com/office/drawing/2014/main" id="{90DFCB56-48BE-F94F-DD0E-5E238A02AE49}"/>
              </a:ext>
            </a:extLst>
          </p:cNvPr>
          <p:cNvSpPr>
            <a:spLocks noGrp="1"/>
          </p:cNvSpPr>
          <p:nvPr>
            <p:ph type="dt" idx="1"/>
          </p:nvPr>
        </p:nvSpPr>
        <p:spPr/>
        <p:txBody>
          <a:bodyPr/>
          <a:lstStyle/>
          <a:p>
            <a:pPr>
              <a:defRPr/>
            </a:pPr>
            <a:fld id="{B05C8BBD-47E4-412F-8ABC-35FCE979AB1A}" type="datetime1">
              <a:rPr lang="en-US" altLang="en-US" smtClean="0"/>
              <a:t>3/25/2025</a:t>
            </a:fld>
            <a:endParaRPr lang="en-US" altLang="en-US" dirty="0"/>
          </a:p>
        </p:txBody>
      </p:sp>
    </p:spTree>
    <p:extLst>
      <p:ext uri="{BB962C8B-B14F-4D97-AF65-F5344CB8AC3E}">
        <p14:creationId xmlns:p14="http://schemas.microsoft.com/office/powerpoint/2010/main" val="2775474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9D85D-AC4B-7AE8-EEEF-9098E08148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BF6161-24E7-4545-F409-EBC1A4CF1C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AF9C06-F756-76D9-1507-26C68B55F4F3}"/>
              </a:ext>
            </a:extLst>
          </p:cNvPr>
          <p:cNvSpPr>
            <a:spLocks noGrp="1"/>
          </p:cNvSpPr>
          <p:nvPr>
            <p:ph type="body" idx="1"/>
          </p:nvPr>
        </p:nvSpPr>
        <p:spPr/>
        <p:txBody>
          <a:bodyPr/>
          <a:lstStyle/>
          <a:p>
            <a:r>
              <a:rPr lang="en-US" dirty="0"/>
              <a:t>-Park Dedication Fees will likely decrease as redevelopment wanes</a:t>
            </a:r>
          </a:p>
          <a:p>
            <a:r>
              <a:rPr lang="en-US" dirty="0"/>
              <a:t>-Assumes about $100,000 in park dedication fees annually; otherwise, the only funding source will be interest income</a:t>
            </a:r>
          </a:p>
          <a:p>
            <a:r>
              <a:rPr lang="en-US" dirty="0"/>
              <a:t>-Fund decrease gradually given the relatively small placeholder ($200k adjusted for inflation) and somewhat offset by the modest funding sources</a:t>
            </a:r>
          </a:p>
          <a:p>
            <a:r>
              <a:rPr lang="en-US" dirty="0"/>
              <a:t>-Doesn’t include $726k in Carry Forward costs in 2025</a:t>
            </a:r>
          </a:p>
        </p:txBody>
      </p:sp>
      <p:sp>
        <p:nvSpPr>
          <p:cNvPr id="4" name="Slide Number Placeholder 3">
            <a:extLst>
              <a:ext uri="{FF2B5EF4-FFF2-40B4-BE49-F238E27FC236}">
                <a16:creationId xmlns:a16="http://schemas.microsoft.com/office/drawing/2014/main" id="{614CBA39-CFA6-E600-43EF-D2F0EEDBAFE9}"/>
              </a:ext>
            </a:extLst>
          </p:cNvPr>
          <p:cNvSpPr>
            <a:spLocks noGrp="1"/>
          </p:cNvSpPr>
          <p:nvPr>
            <p:ph type="sldNum" sz="quarter" idx="5"/>
          </p:nvPr>
        </p:nvSpPr>
        <p:spPr/>
        <p:txBody>
          <a:bodyPr/>
          <a:lstStyle/>
          <a:p>
            <a:pPr>
              <a:defRPr/>
            </a:pPr>
            <a:fld id="{31743C3C-4DBB-4F26-9A39-16D744E2A52F}" type="slidenum">
              <a:rPr lang="en-US" altLang="en-US" smtClean="0"/>
              <a:pPr>
                <a:defRPr/>
              </a:pPr>
              <a:t>25</a:t>
            </a:fld>
            <a:endParaRPr lang="en-US" altLang="en-US" dirty="0"/>
          </a:p>
        </p:txBody>
      </p:sp>
      <p:sp>
        <p:nvSpPr>
          <p:cNvPr id="5" name="Date Placeholder 4">
            <a:extLst>
              <a:ext uri="{FF2B5EF4-FFF2-40B4-BE49-F238E27FC236}">
                <a16:creationId xmlns:a16="http://schemas.microsoft.com/office/drawing/2014/main" id="{17A83884-6CE1-F377-00B9-1DF40A965628}"/>
              </a:ext>
            </a:extLst>
          </p:cNvPr>
          <p:cNvSpPr>
            <a:spLocks noGrp="1"/>
          </p:cNvSpPr>
          <p:nvPr>
            <p:ph type="dt" idx="1"/>
          </p:nvPr>
        </p:nvSpPr>
        <p:spPr/>
        <p:txBody>
          <a:bodyPr/>
          <a:lstStyle/>
          <a:p>
            <a:pPr>
              <a:defRPr/>
            </a:pPr>
            <a:fld id="{D2891850-89CE-408F-B704-583BC6B1B82E}" type="datetime1">
              <a:rPr lang="en-US" altLang="en-US" smtClean="0"/>
              <a:t>3/25/2025</a:t>
            </a:fld>
            <a:endParaRPr lang="en-US" altLang="en-US" dirty="0"/>
          </a:p>
        </p:txBody>
      </p:sp>
    </p:spTree>
    <p:extLst>
      <p:ext uri="{BB962C8B-B14F-4D97-AF65-F5344CB8AC3E}">
        <p14:creationId xmlns:p14="http://schemas.microsoft.com/office/powerpoint/2010/main" val="1793506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not necessary account for greater use of technology; may become even more ubiquitous</a:t>
            </a:r>
          </a:p>
          <a:p>
            <a:r>
              <a:rPr lang="en-US" dirty="0"/>
              <a:t>-Also includes a new $25,000 transfer in (adjusted for inflation annually) from the Storm Water Fund; add about $280,000 between 2025 and 2034</a:t>
            </a:r>
          </a:p>
          <a:p>
            <a:r>
              <a:rPr lang="en-US" dirty="0"/>
              <a:t>-About $2.4 million for an ERP software replacement project (planned for 2025); otherwise, most funds go toward computer and IT infrastructure replacement</a:t>
            </a:r>
          </a:p>
          <a:p>
            <a:r>
              <a:rPr lang="en-US" dirty="0"/>
              <a:t>-Could consider issuing an equipment certificate to support the ERP software replacement project</a:t>
            </a:r>
          </a:p>
          <a:p>
            <a:r>
              <a:rPr lang="en-US" dirty="0"/>
              <a:t>-Doesn’t include $1.2M of Carry Forward costs in 2025, of which some may be placeholder and not an actual expense</a:t>
            </a:r>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26</a:t>
            </a:fld>
            <a:endParaRPr lang="en-US" altLang="en-US" dirty="0"/>
          </a:p>
        </p:txBody>
      </p:sp>
      <p:sp>
        <p:nvSpPr>
          <p:cNvPr id="5" name="Date Placeholder 4">
            <a:extLst>
              <a:ext uri="{FF2B5EF4-FFF2-40B4-BE49-F238E27FC236}">
                <a16:creationId xmlns:a16="http://schemas.microsoft.com/office/drawing/2014/main" id="{DE598E7D-67B6-8E38-532F-3F153268F376}"/>
              </a:ext>
            </a:extLst>
          </p:cNvPr>
          <p:cNvSpPr>
            <a:spLocks noGrp="1"/>
          </p:cNvSpPr>
          <p:nvPr>
            <p:ph type="dt" idx="1"/>
          </p:nvPr>
        </p:nvSpPr>
        <p:spPr/>
        <p:txBody>
          <a:bodyPr/>
          <a:lstStyle/>
          <a:p>
            <a:pPr>
              <a:defRPr/>
            </a:pPr>
            <a:fld id="{A81D0F11-CB62-41B8-8A37-AC5BA39F0E92}" type="datetime1">
              <a:rPr lang="en-US" altLang="en-US" smtClean="0"/>
              <a:t>3/25/2025</a:t>
            </a:fld>
            <a:endParaRPr lang="en-US" altLang="en-US" dirty="0"/>
          </a:p>
        </p:txBody>
      </p:sp>
    </p:spTree>
    <p:extLst>
      <p:ext uri="{BB962C8B-B14F-4D97-AF65-F5344CB8AC3E}">
        <p14:creationId xmlns:p14="http://schemas.microsoft.com/office/powerpoint/2010/main" val="1257246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-Assumes an average annual decrease of about 4.25% in franchise fees between 2026 and 2035</a:t>
            </a:r>
          </a:p>
          <a:p>
            <a:r>
              <a:rPr lang="en-US" dirty="0"/>
              <a:t>-Transferring out about $265,000 in 2025, which decreases until ending in 2030 and becomes a transfer in of $270,000 by 2035</a:t>
            </a:r>
          </a:p>
          <a:p>
            <a:r>
              <a:rPr lang="en-US" dirty="0"/>
              <a:t>-Reflects the reallocation of personnel costs from the Cable Franchise Fund to the General Fund back in 2023 – about $500,000 per year</a:t>
            </a:r>
          </a:p>
          <a:p>
            <a:r>
              <a:rPr lang="en-US" dirty="0"/>
              <a:t>-Doesn’t include $225k in Carry Forward in 2025</a:t>
            </a:r>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27</a:t>
            </a:fld>
            <a:endParaRPr lang="en-US" altLang="en-US" dirty="0"/>
          </a:p>
        </p:txBody>
      </p:sp>
      <p:sp>
        <p:nvSpPr>
          <p:cNvPr id="5" name="Date Placeholder 4">
            <a:extLst>
              <a:ext uri="{FF2B5EF4-FFF2-40B4-BE49-F238E27FC236}">
                <a16:creationId xmlns:a16="http://schemas.microsoft.com/office/drawing/2014/main" id="{FBE86545-36FD-E281-A9B6-916D3AEFE3E2}"/>
              </a:ext>
            </a:extLst>
          </p:cNvPr>
          <p:cNvSpPr>
            <a:spLocks noGrp="1"/>
          </p:cNvSpPr>
          <p:nvPr>
            <p:ph type="dt" idx="1"/>
          </p:nvPr>
        </p:nvSpPr>
        <p:spPr/>
        <p:txBody>
          <a:bodyPr/>
          <a:lstStyle/>
          <a:p>
            <a:pPr>
              <a:defRPr/>
            </a:pPr>
            <a:fld id="{14FB96FE-FD9E-4C35-B1D9-46E4A557B6C7}" type="datetime1">
              <a:rPr lang="en-US" altLang="en-US" smtClean="0"/>
              <a:t>3/25/2025</a:t>
            </a:fld>
            <a:endParaRPr lang="en-US" altLang="en-US" dirty="0"/>
          </a:p>
        </p:txBody>
      </p:sp>
    </p:spTree>
    <p:extLst>
      <p:ext uri="{BB962C8B-B14F-4D97-AF65-F5344CB8AC3E}">
        <p14:creationId xmlns:p14="http://schemas.microsoft.com/office/powerpoint/2010/main" val="2342884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26768">
              <a:defRPr/>
            </a:pPr>
            <a:r>
              <a:rPr lang="en-US" dirty="0"/>
              <a:t>-Annual increase in fees needed to keep up with operating costs and protect the position of the fund</a:t>
            </a:r>
          </a:p>
          <a:p>
            <a:pPr defTabSz="326768">
              <a:defRPr/>
            </a:pPr>
            <a:r>
              <a:rPr lang="en-US" dirty="0"/>
              <a:t>-No bonding recommended for this fund at this time</a:t>
            </a:r>
          </a:p>
          <a:p>
            <a:pPr defTabSz="326768">
              <a:defRPr/>
            </a:pPr>
            <a:r>
              <a:rPr lang="en-US" dirty="0"/>
              <a:t>-Adding about $975,000 in cash over the between 2025 and 2034; this fund may be able to pay for a larger portion of capital projects currently paid from Facilities Capital Fund</a:t>
            </a:r>
          </a:p>
          <a:p>
            <a:pPr defTabSz="326768">
              <a:defRPr/>
            </a:pPr>
            <a:r>
              <a:rPr lang="en-US" dirty="0"/>
              <a:t>-Doesn’t include $26k Carry Forward costs in 2025</a:t>
            </a:r>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28</a:t>
            </a:fld>
            <a:endParaRPr lang="en-US" altLang="en-US" dirty="0"/>
          </a:p>
        </p:txBody>
      </p:sp>
      <p:sp>
        <p:nvSpPr>
          <p:cNvPr id="5" name="Date Placeholder 4">
            <a:extLst>
              <a:ext uri="{FF2B5EF4-FFF2-40B4-BE49-F238E27FC236}">
                <a16:creationId xmlns:a16="http://schemas.microsoft.com/office/drawing/2014/main" id="{E6686AE2-9939-18BF-CA09-1242A2A56206}"/>
              </a:ext>
            </a:extLst>
          </p:cNvPr>
          <p:cNvSpPr>
            <a:spLocks noGrp="1"/>
          </p:cNvSpPr>
          <p:nvPr>
            <p:ph type="dt" idx="1"/>
          </p:nvPr>
        </p:nvSpPr>
        <p:spPr/>
        <p:txBody>
          <a:bodyPr/>
          <a:lstStyle/>
          <a:p>
            <a:pPr>
              <a:defRPr/>
            </a:pPr>
            <a:fld id="{43BDF574-A64A-43C7-B930-1D88C10FBFD6}" type="datetime1">
              <a:rPr lang="en-US" altLang="en-US" smtClean="0"/>
              <a:t>3/25/2025</a:t>
            </a:fld>
            <a:endParaRPr lang="en-US" altLang="en-US" dirty="0"/>
          </a:p>
        </p:txBody>
      </p:sp>
    </p:spTree>
    <p:extLst>
      <p:ext uri="{BB962C8B-B14F-4D97-AF65-F5344CB8AC3E}">
        <p14:creationId xmlns:p14="http://schemas.microsoft.com/office/powerpoint/2010/main" val="3467607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26768">
              <a:defRPr/>
            </a:pPr>
            <a:r>
              <a:rPr lang="en-US" dirty="0"/>
              <a:t>-Between 2025 and 2032, the fund projects a decrease in cash of about $118,000 annually; finally increasing in 2033 and beyond</a:t>
            </a:r>
          </a:p>
          <a:p>
            <a:pPr defTabSz="326768">
              <a:defRPr/>
            </a:pPr>
            <a:r>
              <a:rPr lang="en-US" dirty="0"/>
              <a:t>-Charges for services increases 5%/year to slow the downward trajectory of reserves</a:t>
            </a:r>
          </a:p>
          <a:p>
            <a:r>
              <a:rPr lang="en-US" dirty="0"/>
              <a:t>-Naming rights currently $165,000 annually (until 2028), then reduced to $50k/year</a:t>
            </a:r>
          </a:p>
          <a:p>
            <a:r>
              <a:rPr lang="en-US" dirty="0"/>
              <a:t>-In addition to the capital costs, the fund does not support any outstanding debt service; about $4.9 million remaining (between 2025 and 2027)</a:t>
            </a:r>
          </a:p>
          <a:p>
            <a:r>
              <a:rPr lang="en-US" dirty="0"/>
              <a:t>-Between current capital needs and outstanding debt service, the fund does not support about $9.2 million in associated costs</a:t>
            </a:r>
          </a:p>
          <a:p>
            <a:r>
              <a:rPr lang="en-US" dirty="0"/>
              <a:t>-Doesn’t include $105k in Carry Forward costs in 2025</a:t>
            </a:r>
          </a:p>
          <a:p>
            <a:pPr defTabSz="326768">
              <a:defRPr/>
            </a:pPr>
            <a:r>
              <a:rPr lang="en-US" dirty="0"/>
              <a:t>-The City will need to identify additional funding sources or consider operational changes for the Ames Center</a:t>
            </a:r>
          </a:p>
          <a:p>
            <a:pPr defTabSz="326768">
              <a:defRPr/>
            </a:pPr>
            <a:r>
              <a:rPr lang="en-US" dirty="0"/>
              <a:t>-Operating revenues next of depreciation exceed operating costs beginning in 2031</a:t>
            </a:r>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29</a:t>
            </a:fld>
            <a:endParaRPr lang="en-US" altLang="en-US" dirty="0"/>
          </a:p>
        </p:txBody>
      </p:sp>
      <p:sp>
        <p:nvSpPr>
          <p:cNvPr id="5" name="Date Placeholder 4">
            <a:extLst>
              <a:ext uri="{FF2B5EF4-FFF2-40B4-BE49-F238E27FC236}">
                <a16:creationId xmlns:a16="http://schemas.microsoft.com/office/drawing/2014/main" id="{91B6525F-3DE7-0B63-01A6-CF98C41B9303}"/>
              </a:ext>
            </a:extLst>
          </p:cNvPr>
          <p:cNvSpPr>
            <a:spLocks noGrp="1"/>
          </p:cNvSpPr>
          <p:nvPr>
            <p:ph type="dt" idx="1"/>
          </p:nvPr>
        </p:nvSpPr>
        <p:spPr/>
        <p:txBody>
          <a:bodyPr/>
          <a:lstStyle/>
          <a:p>
            <a:pPr>
              <a:defRPr/>
            </a:pPr>
            <a:fld id="{BE82FDC9-FBBC-442D-BE68-AEB292C5FF23}" type="datetime1">
              <a:rPr lang="en-US" altLang="en-US" smtClean="0"/>
              <a:t>3/25/2025</a:t>
            </a:fld>
            <a:endParaRPr lang="en-US" altLang="en-US" dirty="0"/>
          </a:p>
        </p:txBody>
      </p:sp>
    </p:spTree>
    <p:extLst>
      <p:ext uri="{BB962C8B-B14F-4D97-AF65-F5344CB8AC3E}">
        <p14:creationId xmlns:p14="http://schemas.microsoft.com/office/powerpoint/2010/main" val="3669536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Designed to incorporate all previous actions and directions of the City Council</a:t>
            </a:r>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3</a:t>
            </a:fld>
            <a:endParaRPr lang="en-US" altLang="en-US" dirty="0"/>
          </a:p>
        </p:txBody>
      </p:sp>
      <p:sp>
        <p:nvSpPr>
          <p:cNvPr id="5" name="Date Placeholder 4">
            <a:extLst>
              <a:ext uri="{FF2B5EF4-FFF2-40B4-BE49-F238E27FC236}">
                <a16:creationId xmlns:a16="http://schemas.microsoft.com/office/drawing/2014/main" id="{A50947A2-C346-A137-8372-4F11C0924077}"/>
              </a:ext>
            </a:extLst>
          </p:cNvPr>
          <p:cNvSpPr>
            <a:spLocks noGrp="1"/>
          </p:cNvSpPr>
          <p:nvPr>
            <p:ph type="dt" idx="1"/>
          </p:nvPr>
        </p:nvSpPr>
        <p:spPr/>
        <p:txBody>
          <a:bodyPr/>
          <a:lstStyle/>
          <a:p>
            <a:pPr>
              <a:defRPr/>
            </a:pPr>
            <a:fld id="{4BC07EBB-8BB8-4759-A8A1-961AC841B235}" type="datetime1">
              <a:rPr lang="en-US" altLang="en-US" smtClean="0"/>
              <a:t>3/25/2025</a:t>
            </a:fld>
            <a:endParaRPr lang="en-US" altLang="en-US" dirty="0"/>
          </a:p>
        </p:txBody>
      </p:sp>
    </p:spTree>
    <p:extLst>
      <p:ext uri="{BB962C8B-B14F-4D97-AF65-F5344CB8AC3E}">
        <p14:creationId xmlns:p14="http://schemas.microsoft.com/office/powerpoint/2010/main" val="1382952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fund remains under its fund balance requirement and enters a negative position in 2028</a:t>
            </a:r>
          </a:p>
          <a:p>
            <a:r>
              <a:rPr lang="en-US" dirty="0"/>
              <a:t>-4% annual increase will be insufficient to support the operations and capital costs</a:t>
            </a:r>
          </a:p>
          <a:p>
            <a:r>
              <a:rPr lang="en-US" dirty="0"/>
              <a:t>-May need to increase the fees, subsize with the property tax levy and/or assign ALL capital projects from the Golf Course Fund to the Facilities Capital Project Fund</a:t>
            </a:r>
          </a:p>
          <a:p>
            <a:r>
              <a:rPr lang="en-US" dirty="0"/>
              <a:t>-Doesn’t include $47k of Carry Forward costs in 2025</a:t>
            </a:r>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30</a:t>
            </a:fld>
            <a:endParaRPr lang="en-US" altLang="en-US" dirty="0"/>
          </a:p>
        </p:txBody>
      </p:sp>
      <p:sp>
        <p:nvSpPr>
          <p:cNvPr id="5" name="Date Placeholder 4">
            <a:extLst>
              <a:ext uri="{FF2B5EF4-FFF2-40B4-BE49-F238E27FC236}">
                <a16:creationId xmlns:a16="http://schemas.microsoft.com/office/drawing/2014/main" id="{3A5D29AA-44FA-0DF8-FFB0-4581D84AAA32}"/>
              </a:ext>
            </a:extLst>
          </p:cNvPr>
          <p:cNvSpPr>
            <a:spLocks noGrp="1"/>
          </p:cNvSpPr>
          <p:nvPr>
            <p:ph type="dt" idx="1"/>
          </p:nvPr>
        </p:nvSpPr>
        <p:spPr/>
        <p:txBody>
          <a:bodyPr/>
          <a:lstStyle/>
          <a:p>
            <a:pPr>
              <a:defRPr/>
            </a:pPr>
            <a:fld id="{F20EAF8A-97EB-40CB-A7D7-5DEE3BA849F4}" type="datetime1">
              <a:rPr lang="en-US" altLang="en-US" smtClean="0"/>
              <a:t>3/25/2025</a:t>
            </a:fld>
            <a:endParaRPr lang="en-US" altLang="en-US" dirty="0"/>
          </a:p>
        </p:txBody>
      </p:sp>
    </p:spTree>
    <p:extLst>
      <p:ext uri="{BB962C8B-B14F-4D97-AF65-F5344CB8AC3E}">
        <p14:creationId xmlns:p14="http://schemas.microsoft.com/office/powerpoint/2010/main" val="4018039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say “war chest”</a:t>
            </a:r>
          </a:p>
          <a:p>
            <a:r>
              <a:rPr lang="en-US" dirty="0"/>
              <a:t>-Provides about $20.9 million by the end of the planning period in 2035</a:t>
            </a:r>
          </a:p>
          <a:p>
            <a:r>
              <a:rPr lang="en-US" dirty="0"/>
              <a:t>-Will begin to contribute more than $1 million annually to fund balance beginning 2025 and $1.5 million by 2028</a:t>
            </a:r>
          </a:p>
          <a:p>
            <a:r>
              <a:rPr lang="en-US" dirty="0"/>
              <a:t>-Statutory maximum of 0.01813%</a:t>
            </a:r>
          </a:p>
          <a:p>
            <a:r>
              <a:rPr lang="en-US" dirty="0"/>
              <a:t>-Supporting an average annual operating budget of about $471,000</a:t>
            </a:r>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31</a:t>
            </a:fld>
            <a:endParaRPr lang="en-US" altLang="en-US" dirty="0"/>
          </a:p>
        </p:txBody>
      </p:sp>
      <p:sp>
        <p:nvSpPr>
          <p:cNvPr id="5" name="Date Placeholder 4">
            <a:extLst>
              <a:ext uri="{FF2B5EF4-FFF2-40B4-BE49-F238E27FC236}">
                <a16:creationId xmlns:a16="http://schemas.microsoft.com/office/drawing/2014/main" id="{E9C40B84-9F4E-4D50-C631-3089118F3866}"/>
              </a:ext>
            </a:extLst>
          </p:cNvPr>
          <p:cNvSpPr>
            <a:spLocks noGrp="1"/>
          </p:cNvSpPr>
          <p:nvPr>
            <p:ph type="dt" idx="1"/>
          </p:nvPr>
        </p:nvSpPr>
        <p:spPr/>
        <p:txBody>
          <a:bodyPr/>
          <a:lstStyle/>
          <a:p>
            <a:pPr>
              <a:defRPr/>
            </a:pPr>
            <a:fld id="{3B70C9E4-4B36-4F26-AF8E-1045FF4C692D}" type="datetime1">
              <a:rPr lang="en-US" altLang="en-US" smtClean="0"/>
              <a:t>3/25/2025</a:t>
            </a:fld>
            <a:endParaRPr lang="en-US" altLang="en-US" dirty="0"/>
          </a:p>
        </p:txBody>
      </p:sp>
    </p:spTree>
    <p:extLst>
      <p:ext uri="{BB962C8B-B14F-4D97-AF65-F5344CB8AC3E}">
        <p14:creationId xmlns:p14="http://schemas.microsoft.com/office/powerpoint/2010/main" val="32035994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-Relatively modest borrowing need over the projection period for non-facility related projects</a:t>
            </a:r>
          </a:p>
          <a:p>
            <a:r>
              <a:rPr lang="en-US" dirty="0"/>
              <a:t>-The Improvement Construction Fund bonding reflects special assessment project completed by the City</a:t>
            </a:r>
          </a:p>
          <a:p>
            <a:r>
              <a:rPr lang="en-US" dirty="0"/>
              <a:t>-Does not include any bonding related to utility funds, which are not included in the FMP</a:t>
            </a:r>
          </a:p>
          <a:p>
            <a:r>
              <a:rPr lang="en-US" dirty="0"/>
              <a:t>-Additional equipment certificates beyond 2029 may need to be issued for the Equipment and Vehicle Fund</a:t>
            </a:r>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32</a:t>
            </a:fld>
            <a:endParaRPr lang="en-US" altLang="en-US" dirty="0"/>
          </a:p>
        </p:txBody>
      </p:sp>
      <p:sp>
        <p:nvSpPr>
          <p:cNvPr id="5" name="Date Placeholder 4">
            <a:extLst>
              <a:ext uri="{FF2B5EF4-FFF2-40B4-BE49-F238E27FC236}">
                <a16:creationId xmlns:a16="http://schemas.microsoft.com/office/drawing/2014/main" id="{336C9E71-9B41-E9E1-30AB-2E206E9484EE}"/>
              </a:ext>
            </a:extLst>
          </p:cNvPr>
          <p:cNvSpPr>
            <a:spLocks noGrp="1"/>
          </p:cNvSpPr>
          <p:nvPr>
            <p:ph type="dt" idx="1"/>
          </p:nvPr>
        </p:nvSpPr>
        <p:spPr/>
        <p:txBody>
          <a:bodyPr/>
          <a:lstStyle/>
          <a:p>
            <a:pPr>
              <a:defRPr/>
            </a:pPr>
            <a:fld id="{2481AE9A-2B07-4BD0-B854-485EE1BFB1B4}" type="datetime1">
              <a:rPr lang="en-US" altLang="en-US" smtClean="0"/>
              <a:t>3/25/2025</a:t>
            </a:fld>
            <a:endParaRPr lang="en-US" altLang="en-US" dirty="0"/>
          </a:p>
        </p:txBody>
      </p:sp>
    </p:spTree>
    <p:extLst>
      <p:ext uri="{BB962C8B-B14F-4D97-AF65-F5344CB8AC3E}">
        <p14:creationId xmlns:p14="http://schemas.microsoft.com/office/powerpoint/2010/main" val="390229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98275-36B4-CD63-BC0D-54146C0FD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C4066-44C9-1C0A-8685-C0B1DD619A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029603-A04E-6321-E2C0-533CBC47C298}"/>
              </a:ext>
            </a:extLst>
          </p:cNvPr>
          <p:cNvSpPr>
            <a:spLocks noGrp="1"/>
          </p:cNvSpPr>
          <p:nvPr>
            <p:ph type="body" idx="1"/>
          </p:nvPr>
        </p:nvSpPr>
        <p:spPr/>
        <p:txBody>
          <a:bodyPr/>
          <a:lstStyle/>
          <a:p>
            <a:r>
              <a:rPr lang="en-US" dirty="0"/>
              <a:t>-Assumes a median-valued home of $349,800</a:t>
            </a:r>
          </a:p>
          <a:p>
            <a:r>
              <a:rPr lang="en-US" dirty="0"/>
              <a:t>-Includes an assumption for a 2% increase in valuation annually</a:t>
            </a:r>
          </a:p>
        </p:txBody>
      </p:sp>
      <p:sp>
        <p:nvSpPr>
          <p:cNvPr id="4" name="Slide Number Placeholder 3">
            <a:extLst>
              <a:ext uri="{FF2B5EF4-FFF2-40B4-BE49-F238E27FC236}">
                <a16:creationId xmlns:a16="http://schemas.microsoft.com/office/drawing/2014/main" id="{28B3BA41-5912-3520-AB7C-D86983E5A0E2}"/>
              </a:ext>
            </a:extLst>
          </p:cNvPr>
          <p:cNvSpPr>
            <a:spLocks noGrp="1"/>
          </p:cNvSpPr>
          <p:nvPr>
            <p:ph type="sldNum" sz="quarter" idx="5"/>
          </p:nvPr>
        </p:nvSpPr>
        <p:spPr/>
        <p:txBody>
          <a:bodyPr/>
          <a:lstStyle/>
          <a:p>
            <a:pPr>
              <a:defRPr/>
            </a:pPr>
            <a:fld id="{31743C3C-4DBB-4F26-9A39-16D744E2A52F}" type="slidenum">
              <a:rPr lang="en-US" altLang="en-US" smtClean="0"/>
              <a:pPr>
                <a:defRPr/>
              </a:pPr>
              <a:t>33</a:t>
            </a:fld>
            <a:endParaRPr lang="en-US" altLang="en-US" dirty="0"/>
          </a:p>
        </p:txBody>
      </p:sp>
      <p:sp>
        <p:nvSpPr>
          <p:cNvPr id="5" name="Date Placeholder 4">
            <a:extLst>
              <a:ext uri="{FF2B5EF4-FFF2-40B4-BE49-F238E27FC236}">
                <a16:creationId xmlns:a16="http://schemas.microsoft.com/office/drawing/2014/main" id="{1E1CD37C-C40B-CDEE-9607-94FD4AD6CD15}"/>
              </a:ext>
            </a:extLst>
          </p:cNvPr>
          <p:cNvSpPr>
            <a:spLocks noGrp="1"/>
          </p:cNvSpPr>
          <p:nvPr>
            <p:ph type="dt" idx="1"/>
          </p:nvPr>
        </p:nvSpPr>
        <p:spPr/>
        <p:txBody>
          <a:bodyPr/>
          <a:lstStyle/>
          <a:p>
            <a:pPr>
              <a:defRPr/>
            </a:pPr>
            <a:fld id="{AB5509E9-654A-43DD-B0E4-B376EF6CD626}" type="datetime1">
              <a:rPr lang="en-US" altLang="en-US" smtClean="0"/>
              <a:t>3/25/2025</a:t>
            </a:fld>
            <a:endParaRPr lang="en-US" altLang="en-US" dirty="0"/>
          </a:p>
        </p:txBody>
      </p:sp>
    </p:spTree>
    <p:extLst>
      <p:ext uri="{BB962C8B-B14F-4D97-AF65-F5344CB8AC3E}">
        <p14:creationId xmlns:p14="http://schemas.microsoft.com/office/powerpoint/2010/main" val="39710099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-Primarily due to changes in the General Fund as result of the non-binding property tax levy commitments</a:t>
            </a:r>
          </a:p>
          <a:p>
            <a:r>
              <a:rPr lang="en-US" dirty="0"/>
              <a:t>-Together, we create great experiences for our community</a:t>
            </a:r>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34</a:t>
            </a:fld>
            <a:endParaRPr lang="en-US" altLang="en-US" dirty="0"/>
          </a:p>
        </p:txBody>
      </p:sp>
      <p:sp>
        <p:nvSpPr>
          <p:cNvPr id="5" name="Date Placeholder 4">
            <a:extLst>
              <a:ext uri="{FF2B5EF4-FFF2-40B4-BE49-F238E27FC236}">
                <a16:creationId xmlns:a16="http://schemas.microsoft.com/office/drawing/2014/main" id="{C339411E-62F4-67B3-4066-D242CAEA371E}"/>
              </a:ext>
            </a:extLst>
          </p:cNvPr>
          <p:cNvSpPr>
            <a:spLocks noGrp="1"/>
          </p:cNvSpPr>
          <p:nvPr>
            <p:ph type="dt" idx="1"/>
          </p:nvPr>
        </p:nvSpPr>
        <p:spPr/>
        <p:txBody>
          <a:bodyPr/>
          <a:lstStyle/>
          <a:p>
            <a:pPr>
              <a:defRPr/>
            </a:pPr>
            <a:fld id="{5EAFEECC-578C-4D53-8A5B-2B4E69327435}" type="datetime1">
              <a:rPr lang="en-US" altLang="en-US" smtClean="0"/>
              <a:t>3/25/2025</a:t>
            </a:fld>
            <a:endParaRPr lang="en-US" altLang="en-US" dirty="0"/>
          </a:p>
        </p:txBody>
      </p:sp>
    </p:spTree>
    <p:extLst>
      <p:ext uri="{BB962C8B-B14F-4D97-AF65-F5344CB8AC3E}">
        <p14:creationId xmlns:p14="http://schemas.microsoft.com/office/powerpoint/2010/main" val="21282832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35</a:t>
            </a:fld>
            <a:endParaRPr lang="en-US" altLang="en-US" dirty="0"/>
          </a:p>
        </p:txBody>
      </p:sp>
      <p:sp>
        <p:nvSpPr>
          <p:cNvPr id="5" name="Date Placeholder 4">
            <a:extLst>
              <a:ext uri="{FF2B5EF4-FFF2-40B4-BE49-F238E27FC236}">
                <a16:creationId xmlns:a16="http://schemas.microsoft.com/office/drawing/2014/main" id="{49C596BE-C523-698C-D658-B2475C834521}"/>
              </a:ext>
            </a:extLst>
          </p:cNvPr>
          <p:cNvSpPr>
            <a:spLocks noGrp="1"/>
          </p:cNvSpPr>
          <p:nvPr>
            <p:ph type="dt" idx="1"/>
          </p:nvPr>
        </p:nvSpPr>
        <p:spPr/>
        <p:txBody>
          <a:bodyPr/>
          <a:lstStyle/>
          <a:p>
            <a:pPr>
              <a:defRPr/>
            </a:pPr>
            <a:fld id="{94F79A7C-C5C9-4931-88CB-3172BB84B250}" type="datetime1">
              <a:rPr lang="en-US" altLang="en-US" smtClean="0"/>
              <a:t>3/25/2025</a:t>
            </a:fld>
            <a:endParaRPr lang="en-US" altLang="en-US" dirty="0"/>
          </a:p>
        </p:txBody>
      </p:sp>
    </p:spTree>
    <p:extLst>
      <p:ext uri="{BB962C8B-B14F-4D97-AF65-F5344CB8AC3E}">
        <p14:creationId xmlns:p14="http://schemas.microsoft.com/office/powerpoint/2010/main" val="20996781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36</a:t>
            </a:fld>
            <a:endParaRPr lang="en-US" altLang="en-US" dirty="0"/>
          </a:p>
        </p:txBody>
      </p:sp>
      <p:sp>
        <p:nvSpPr>
          <p:cNvPr id="5" name="Date Placeholder 4">
            <a:extLst>
              <a:ext uri="{FF2B5EF4-FFF2-40B4-BE49-F238E27FC236}">
                <a16:creationId xmlns:a16="http://schemas.microsoft.com/office/drawing/2014/main" id="{B6235B3D-3BA5-F63D-803B-9E14B9407C47}"/>
              </a:ext>
            </a:extLst>
          </p:cNvPr>
          <p:cNvSpPr>
            <a:spLocks noGrp="1"/>
          </p:cNvSpPr>
          <p:nvPr>
            <p:ph type="dt" idx="1"/>
          </p:nvPr>
        </p:nvSpPr>
        <p:spPr/>
        <p:txBody>
          <a:bodyPr/>
          <a:lstStyle/>
          <a:p>
            <a:pPr>
              <a:defRPr/>
            </a:pPr>
            <a:fld id="{AC83DCC0-43A3-4FC7-9C84-C2D8CF2E5BE2}" type="datetime1">
              <a:rPr lang="en-US" altLang="en-US" smtClean="0"/>
              <a:t>3/25/2025</a:t>
            </a:fld>
            <a:endParaRPr lang="en-US" altLang="en-US" dirty="0"/>
          </a:p>
        </p:txBody>
      </p:sp>
    </p:spTree>
    <p:extLst>
      <p:ext uri="{BB962C8B-B14F-4D97-AF65-F5344CB8AC3E}">
        <p14:creationId xmlns:p14="http://schemas.microsoft.com/office/powerpoint/2010/main" val="2308422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-Reviewed 15 total funds and will discuss 11 today.  The other four are functioning as expected and do not require any modifications at this time, which could change.</a:t>
            </a:r>
          </a:p>
          <a:p>
            <a:r>
              <a:rPr lang="en-US" dirty="0"/>
              <a:t>-The “starred” funds are the ones to be reviewed today.</a:t>
            </a:r>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4</a:t>
            </a:fld>
            <a:endParaRPr lang="en-US" altLang="en-US" dirty="0"/>
          </a:p>
        </p:txBody>
      </p:sp>
      <p:sp>
        <p:nvSpPr>
          <p:cNvPr id="5" name="Date Placeholder 4">
            <a:extLst>
              <a:ext uri="{FF2B5EF4-FFF2-40B4-BE49-F238E27FC236}">
                <a16:creationId xmlns:a16="http://schemas.microsoft.com/office/drawing/2014/main" id="{6C79B30C-7CB7-B43F-FA60-B95CF6C184C7}"/>
              </a:ext>
            </a:extLst>
          </p:cNvPr>
          <p:cNvSpPr>
            <a:spLocks noGrp="1"/>
          </p:cNvSpPr>
          <p:nvPr>
            <p:ph type="dt" idx="1"/>
          </p:nvPr>
        </p:nvSpPr>
        <p:spPr/>
        <p:txBody>
          <a:bodyPr/>
          <a:lstStyle/>
          <a:p>
            <a:pPr>
              <a:defRPr/>
            </a:pPr>
            <a:fld id="{101B30DE-2D87-49FF-88B4-20B97FA474B9}" type="datetime1">
              <a:rPr lang="en-US" altLang="en-US" smtClean="0"/>
              <a:t>3/25/2025</a:t>
            </a:fld>
            <a:endParaRPr lang="en-US" altLang="en-US" dirty="0"/>
          </a:p>
        </p:txBody>
      </p:sp>
    </p:spTree>
    <p:extLst>
      <p:ext uri="{BB962C8B-B14F-4D97-AF65-F5344CB8AC3E}">
        <p14:creationId xmlns:p14="http://schemas.microsoft.com/office/powerpoint/2010/main" val="2084513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35% of the State budget over the next biennium funded through Federal sources</a:t>
            </a:r>
          </a:p>
          <a:p>
            <a:r>
              <a:rPr lang="en-US" dirty="0"/>
              <a:t>-Including inflation, the State projects a future budget shortfall of about $6 billion</a:t>
            </a:r>
          </a:p>
          <a:p>
            <a:r>
              <a:rPr lang="en-US" dirty="0"/>
              <a:t>-The State currently projects about $700 million in debt capacity</a:t>
            </a:r>
          </a:p>
          <a:p>
            <a:r>
              <a:rPr lang="en-US" dirty="0"/>
              <a:t>-Mention possible elimination of the tax-exemption as part of the Federal tax/budget discussions</a:t>
            </a:r>
          </a:p>
          <a:p>
            <a:r>
              <a:rPr lang="en-US" dirty="0"/>
              <a:t>-Concern about the impact of loss of Federal funds and potential impact on the State budget/pass throughs</a:t>
            </a:r>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5</a:t>
            </a:fld>
            <a:endParaRPr lang="en-US" altLang="en-US" dirty="0"/>
          </a:p>
        </p:txBody>
      </p:sp>
      <p:sp>
        <p:nvSpPr>
          <p:cNvPr id="5" name="Date Placeholder 4">
            <a:extLst>
              <a:ext uri="{FF2B5EF4-FFF2-40B4-BE49-F238E27FC236}">
                <a16:creationId xmlns:a16="http://schemas.microsoft.com/office/drawing/2014/main" id="{CF5E30ED-E20F-122B-CB07-2A0DE297222F}"/>
              </a:ext>
            </a:extLst>
          </p:cNvPr>
          <p:cNvSpPr>
            <a:spLocks noGrp="1"/>
          </p:cNvSpPr>
          <p:nvPr>
            <p:ph type="dt" idx="1"/>
          </p:nvPr>
        </p:nvSpPr>
        <p:spPr/>
        <p:txBody>
          <a:bodyPr/>
          <a:lstStyle/>
          <a:p>
            <a:pPr>
              <a:defRPr/>
            </a:pPr>
            <a:fld id="{2C24CB8F-F2D6-4510-9220-4FADF4FFE77A}" type="datetime1">
              <a:rPr lang="en-US" altLang="en-US" smtClean="0"/>
              <a:t>3/25/2025</a:t>
            </a:fld>
            <a:endParaRPr lang="en-US" altLang="en-US" dirty="0"/>
          </a:p>
        </p:txBody>
      </p:sp>
    </p:spTree>
    <p:extLst>
      <p:ext uri="{BB962C8B-B14F-4D97-AF65-F5344CB8AC3E}">
        <p14:creationId xmlns:p14="http://schemas.microsoft.com/office/powerpoint/2010/main" val="109139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6</a:t>
            </a:fld>
            <a:endParaRPr lang="en-US" altLang="en-US" dirty="0"/>
          </a:p>
        </p:txBody>
      </p:sp>
      <p:sp>
        <p:nvSpPr>
          <p:cNvPr id="5" name="Date Placeholder 4">
            <a:extLst>
              <a:ext uri="{FF2B5EF4-FFF2-40B4-BE49-F238E27FC236}">
                <a16:creationId xmlns:a16="http://schemas.microsoft.com/office/drawing/2014/main" id="{E9F39C88-2283-74C1-AC4A-7CEA7F1E28E6}"/>
              </a:ext>
            </a:extLst>
          </p:cNvPr>
          <p:cNvSpPr>
            <a:spLocks noGrp="1"/>
          </p:cNvSpPr>
          <p:nvPr>
            <p:ph type="dt" idx="1"/>
          </p:nvPr>
        </p:nvSpPr>
        <p:spPr/>
        <p:txBody>
          <a:bodyPr/>
          <a:lstStyle/>
          <a:p>
            <a:pPr>
              <a:defRPr/>
            </a:pPr>
            <a:fld id="{9E6BE68C-8ECB-4E0D-BBA2-8A4DA8AA23CF}" type="datetime1">
              <a:rPr lang="en-US" altLang="en-US" smtClean="0"/>
              <a:t>3/25/2025</a:t>
            </a:fld>
            <a:endParaRPr lang="en-US" altLang="en-US" dirty="0"/>
          </a:p>
        </p:txBody>
      </p:sp>
    </p:spTree>
    <p:extLst>
      <p:ext uri="{BB962C8B-B14F-4D97-AF65-F5344CB8AC3E}">
        <p14:creationId xmlns:p14="http://schemas.microsoft.com/office/powerpoint/2010/main" val="1825104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7</a:t>
            </a:fld>
            <a:endParaRPr lang="en-US" altLang="en-US" dirty="0"/>
          </a:p>
        </p:txBody>
      </p:sp>
      <p:sp>
        <p:nvSpPr>
          <p:cNvPr id="5" name="Date Placeholder 4">
            <a:extLst>
              <a:ext uri="{FF2B5EF4-FFF2-40B4-BE49-F238E27FC236}">
                <a16:creationId xmlns:a16="http://schemas.microsoft.com/office/drawing/2014/main" id="{A966FD0D-B4D0-8D2E-8C75-005C03547212}"/>
              </a:ext>
            </a:extLst>
          </p:cNvPr>
          <p:cNvSpPr>
            <a:spLocks noGrp="1"/>
          </p:cNvSpPr>
          <p:nvPr>
            <p:ph type="dt" idx="1"/>
          </p:nvPr>
        </p:nvSpPr>
        <p:spPr/>
        <p:txBody>
          <a:bodyPr/>
          <a:lstStyle/>
          <a:p>
            <a:pPr>
              <a:defRPr/>
            </a:pPr>
            <a:fld id="{6930259B-E56A-428C-9462-57730972AEC2}" type="datetime1">
              <a:rPr lang="en-US" altLang="en-US" smtClean="0"/>
              <a:t>3/25/2025</a:t>
            </a:fld>
            <a:endParaRPr lang="en-US" altLang="en-US" dirty="0"/>
          </a:p>
        </p:txBody>
      </p:sp>
    </p:spTree>
    <p:extLst>
      <p:ext uri="{BB962C8B-B14F-4D97-AF65-F5344CB8AC3E}">
        <p14:creationId xmlns:p14="http://schemas.microsoft.com/office/powerpoint/2010/main" val="3356337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About $110 million of that debt will be to support planned facility improvements from 2026 - 2035</a:t>
            </a:r>
          </a:p>
          <a:p>
            <a:r>
              <a:rPr lang="en-US" dirty="0"/>
              <a:t>- Doesn’t include the $100M planned for in 2025</a:t>
            </a:r>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8</a:t>
            </a:fld>
            <a:endParaRPr lang="en-US" altLang="en-US" dirty="0"/>
          </a:p>
        </p:txBody>
      </p:sp>
      <p:sp>
        <p:nvSpPr>
          <p:cNvPr id="5" name="Date Placeholder 4">
            <a:extLst>
              <a:ext uri="{FF2B5EF4-FFF2-40B4-BE49-F238E27FC236}">
                <a16:creationId xmlns:a16="http://schemas.microsoft.com/office/drawing/2014/main" id="{3F4E38EE-C687-024D-6026-E688DE10CDF6}"/>
              </a:ext>
            </a:extLst>
          </p:cNvPr>
          <p:cNvSpPr>
            <a:spLocks noGrp="1"/>
          </p:cNvSpPr>
          <p:nvPr>
            <p:ph type="dt" idx="1"/>
          </p:nvPr>
        </p:nvSpPr>
        <p:spPr/>
        <p:txBody>
          <a:bodyPr/>
          <a:lstStyle/>
          <a:p>
            <a:pPr>
              <a:defRPr/>
            </a:pPr>
            <a:fld id="{4D5DED9A-ED43-4A5C-AE78-7A4863CBA428}" type="datetime1">
              <a:rPr lang="en-US" altLang="en-US" smtClean="0"/>
              <a:t>3/25/2025</a:t>
            </a:fld>
            <a:endParaRPr lang="en-US" altLang="en-US" dirty="0"/>
          </a:p>
        </p:txBody>
      </p:sp>
    </p:spTree>
    <p:extLst>
      <p:ext uri="{BB962C8B-B14F-4D97-AF65-F5344CB8AC3E}">
        <p14:creationId xmlns:p14="http://schemas.microsoft.com/office/powerpoint/2010/main" val="1238626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be incorporated into the FMP and the Proposed 2025 Budget</a:t>
            </a:r>
          </a:p>
          <a:p>
            <a:pPr marL="0" marR="0" lvl="0" indent="0" algn="l" defTabSz="320675" rtl="0" eaLnBrk="0" fontAlgn="base" latinLnBrk="0" hangingPunct="0">
              <a:lnSpc>
                <a:spcPct val="100000"/>
              </a:lnSpc>
              <a:spcBef>
                <a:spcPct val="30000"/>
              </a:spcBef>
              <a:spcAft>
                <a:spcPct val="0"/>
              </a:spcAft>
              <a:buClrTx/>
              <a:buSzTx/>
              <a:buFontTx/>
              <a:buNone/>
              <a:tabLst/>
              <a:defRPr/>
            </a:pPr>
            <a:r>
              <a:rPr lang="en-US" sz="800" kern="1200" dirty="0">
                <a:solidFill>
                  <a:schemeClr val="tx1"/>
                </a:solidFill>
                <a:latin typeface="Gotham-Book" pitchFamily="2" charset="0"/>
                <a:ea typeface="ヒラギノ角ゴ Pro W3" pitchFamily="1" charset="-128"/>
              </a:rPr>
              <a:t>-Horizontal Infrastructure Plan (excluded from the slide since the FMP does not include the utility funds)</a:t>
            </a:r>
          </a:p>
          <a:p>
            <a:r>
              <a:rPr lang="en-US" sz="800" kern="1200" dirty="0">
                <a:solidFill>
                  <a:schemeClr val="tx1"/>
                </a:solidFill>
                <a:latin typeface="Gotham-Book" pitchFamily="2" charset="0"/>
                <a:ea typeface="ヒラギノ角ゴ Pro W3" pitchFamily="1" charset="-128"/>
              </a:rPr>
              <a:t>-Ongoing and </a:t>
            </a:r>
            <a:r>
              <a:rPr lang="en-US" sz="800" kern="1200">
                <a:solidFill>
                  <a:schemeClr val="tx1"/>
                </a:solidFill>
                <a:latin typeface="Gotham-Book" pitchFamily="2" charset="0"/>
                <a:ea typeface="ヒラギノ角ゴ Pro W3" pitchFamily="1" charset="-128"/>
              </a:rPr>
              <a:t>annually updated Organizational </a:t>
            </a:r>
            <a:r>
              <a:rPr lang="en-US" sz="800" kern="1200" dirty="0">
                <a:solidFill>
                  <a:schemeClr val="tx1"/>
                </a:solidFill>
                <a:latin typeface="Gotham-Book" pitchFamily="2" charset="0"/>
                <a:ea typeface="ヒラギノ角ゴ Pro W3" pitchFamily="1" charset="-128"/>
              </a:rPr>
              <a:t>Analysis</a:t>
            </a:r>
          </a:p>
          <a:p>
            <a:endParaRPr lang="en-US" sz="800" kern="1200" dirty="0">
              <a:solidFill>
                <a:schemeClr val="tx1"/>
              </a:solidFill>
              <a:latin typeface="Gotham-Book" pitchFamily="2" charset="0"/>
              <a:ea typeface="ヒラギノ角ゴ Pro W3" pitchFamily="1" charset="-128"/>
            </a:endParaRPr>
          </a:p>
          <a:p>
            <a:endParaRPr lang="en-US" dirty="0"/>
          </a:p>
        </p:txBody>
      </p:sp>
      <p:sp>
        <p:nvSpPr>
          <p:cNvPr id="4" name="Slide Number Placeholder 3"/>
          <p:cNvSpPr>
            <a:spLocks noGrp="1"/>
          </p:cNvSpPr>
          <p:nvPr>
            <p:ph type="sldNum" sz="quarter" idx="5"/>
          </p:nvPr>
        </p:nvSpPr>
        <p:spPr/>
        <p:txBody>
          <a:bodyPr/>
          <a:lstStyle/>
          <a:p>
            <a:pPr>
              <a:defRPr/>
            </a:pPr>
            <a:fld id="{31743C3C-4DBB-4F26-9A39-16D744E2A52F}" type="slidenum">
              <a:rPr lang="en-US" altLang="en-US" smtClean="0"/>
              <a:pPr>
                <a:defRPr/>
              </a:pPr>
              <a:t>9</a:t>
            </a:fld>
            <a:endParaRPr lang="en-US" altLang="en-US" dirty="0"/>
          </a:p>
        </p:txBody>
      </p:sp>
      <p:sp>
        <p:nvSpPr>
          <p:cNvPr id="5" name="Date Placeholder 4">
            <a:extLst>
              <a:ext uri="{FF2B5EF4-FFF2-40B4-BE49-F238E27FC236}">
                <a16:creationId xmlns:a16="http://schemas.microsoft.com/office/drawing/2014/main" id="{960AD0BE-0603-A4DC-5721-9AC7BCDAA06C}"/>
              </a:ext>
            </a:extLst>
          </p:cNvPr>
          <p:cNvSpPr>
            <a:spLocks noGrp="1"/>
          </p:cNvSpPr>
          <p:nvPr>
            <p:ph type="dt" idx="1"/>
          </p:nvPr>
        </p:nvSpPr>
        <p:spPr/>
        <p:txBody>
          <a:bodyPr/>
          <a:lstStyle/>
          <a:p>
            <a:pPr>
              <a:defRPr/>
            </a:pPr>
            <a:fld id="{01CE949F-E2D8-499A-9B52-87A75BCB979E}" type="datetime1">
              <a:rPr lang="en-US" altLang="en-US" smtClean="0"/>
              <a:t>3/25/2025</a:t>
            </a:fld>
            <a:endParaRPr lang="en-US" altLang="en-US" dirty="0"/>
          </a:p>
        </p:txBody>
      </p:sp>
    </p:spTree>
    <p:extLst>
      <p:ext uri="{BB962C8B-B14F-4D97-AF65-F5344CB8AC3E}">
        <p14:creationId xmlns:p14="http://schemas.microsoft.com/office/powerpoint/2010/main" val="3294378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Clean">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88FDAA0-5D98-4F77-9847-9821A81B05AF}"/>
              </a:ext>
            </a:extLst>
          </p:cNvPr>
          <p:cNvPicPr>
            <a:picLocks noChangeAspect="1" noChangeArrowheads="1"/>
          </p:cNvPicPr>
          <p:nvPr userDrawn="1"/>
        </p:nvPicPr>
        <p:blipFill>
          <a:blip r:embed="rId2"/>
          <a:srcRect/>
          <a:stretch/>
        </p:blipFill>
        <p:spPr bwMode="auto">
          <a:xfrm>
            <a:off x="639974" y="1604963"/>
            <a:ext cx="4028653"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99350" y="2800351"/>
            <a:ext cx="6658850" cy="588169"/>
          </a:xfrm>
          <a:prstGeom prst="rect">
            <a:avLst/>
          </a:prstGeom>
        </p:spPr>
        <p:txBody>
          <a:bodyPr anchor="b"/>
          <a:lstStyle/>
          <a:p>
            <a:r>
              <a:rPr lang="en-US"/>
              <a:t>Click to edit Master title style</a:t>
            </a:r>
            <a:endParaRPr lang="en-US" dirty="0"/>
          </a:p>
        </p:txBody>
      </p:sp>
      <p:sp>
        <p:nvSpPr>
          <p:cNvPr id="3" name="Subtitle 2"/>
          <p:cNvSpPr>
            <a:spLocks noGrp="1"/>
          </p:cNvSpPr>
          <p:nvPr>
            <p:ph type="subTitle" idx="1"/>
          </p:nvPr>
        </p:nvSpPr>
        <p:spPr>
          <a:xfrm>
            <a:off x="1799350" y="3486151"/>
            <a:ext cx="6344436" cy="514350"/>
          </a:xfrm>
          <a:prstGeom prst="rect">
            <a:avLst/>
          </a:prstGeom>
        </p:spPr>
        <p:txBody>
          <a:bodyPr/>
          <a:lstStyle>
            <a:lvl1pPr marL="0" indent="0" algn="l">
              <a:buNone/>
              <a:defRPr sz="2000">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7117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ayout A">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74BD135E-B873-491C-BD19-9D291545C9C1}"/>
              </a:ext>
            </a:extLst>
          </p:cNvPr>
          <p:cNvPicPr>
            <a:picLocks noChangeAspect="1" noChangeArrowheads="1"/>
          </p:cNvPicPr>
          <p:nvPr userDrawn="1"/>
        </p:nvPicPr>
        <p:blipFill>
          <a:blip r:embed="rId2"/>
          <a:srcRect/>
          <a:stretch/>
        </p:blipFill>
        <p:spPr bwMode="auto">
          <a:xfrm>
            <a:off x="639974" y="1604963"/>
            <a:ext cx="4028653"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292804" y="3086100"/>
            <a:ext cx="4038600" cy="342900"/>
          </a:xfrm>
          <a:prstGeom prst="rect">
            <a:avLst/>
          </a:prstGeom>
        </p:spPr>
        <p:txBody>
          <a:bodyPr>
            <a:normAutofit/>
          </a:bodyPr>
          <a:lstStyle>
            <a:lvl1pPr>
              <a:defRPr sz="1800" b="0" i="0">
                <a:solidFill>
                  <a:schemeClr val="tx2"/>
                </a:solidFill>
                <a:latin typeface="Gotham-Medium" pitchFamily="2" charset="0"/>
              </a:defRPr>
            </a:lvl1pPr>
          </a:lstStyle>
          <a:p>
            <a:r>
              <a:rPr lang="en-US"/>
              <a:t>Click to edit Master title style</a:t>
            </a:r>
            <a:endParaRPr lang="en-US" dirty="0"/>
          </a:p>
        </p:txBody>
      </p:sp>
      <p:sp>
        <p:nvSpPr>
          <p:cNvPr id="28" name="Subtitle 2"/>
          <p:cNvSpPr>
            <a:spLocks noGrp="1"/>
          </p:cNvSpPr>
          <p:nvPr>
            <p:ph type="subTitle" idx="1"/>
          </p:nvPr>
        </p:nvSpPr>
        <p:spPr>
          <a:xfrm>
            <a:off x="4292804" y="3429002"/>
            <a:ext cx="4038600" cy="228599"/>
          </a:xfrm>
          <a:prstGeom prst="rect">
            <a:avLst/>
          </a:prstGeom>
        </p:spPr>
        <p:txBody>
          <a:bodyPr>
            <a:normAutofit/>
          </a:bodyPr>
          <a:lstStyle>
            <a:lvl1pPr marL="0" indent="0" algn="l">
              <a:buNone/>
              <a:defRPr sz="1400">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25169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9F08D3C9-7A93-8D4C-9527-6FCDAC198E6B}"/>
              </a:ext>
            </a:extLst>
          </p:cNvPr>
          <p:cNvPicPr>
            <a:picLocks noChangeAspect="1"/>
          </p:cNvPicPr>
          <p:nvPr userDrawn="1"/>
        </p:nvPicPr>
        <p:blipFill>
          <a:blip r:embed="rId2"/>
          <a:stretch>
            <a:fillRect/>
          </a:stretch>
        </p:blipFill>
        <p:spPr>
          <a:xfrm>
            <a:off x="7212013" y="459281"/>
            <a:ext cx="1270000" cy="1282700"/>
          </a:xfrm>
          <a:prstGeom prst="rect">
            <a:avLst/>
          </a:prstGeom>
        </p:spPr>
      </p:pic>
      <p:sp>
        <p:nvSpPr>
          <p:cNvPr id="2" name="Title 1"/>
          <p:cNvSpPr>
            <a:spLocks noGrp="1"/>
          </p:cNvSpPr>
          <p:nvPr>
            <p:ph type="title"/>
          </p:nvPr>
        </p:nvSpPr>
        <p:spPr>
          <a:xfrm>
            <a:off x="722313" y="2537742"/>
            <a:ext cx="7772400" cy="1302737"/>
          </a:xfrm>
          <a:prstGeom prst="rect">
            <a:avLst/>
          </a:prstGeo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1851943"/>
            <a:ext cx="7772400" cy="685800"/>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5" name="Date Placeholder 9">
            <a:extLst>
              <a:ext uri="{FF2B5EF4-FFF2-40B4-BE49-F238E27FC236}">
                <a16:creationId xmlns:a16="http://schemas.microsoft.com/office/drawing/2014/main" id="{2AC21BB5-2B79-4F62-901F-E22E7AAD6C55}"/>
              </a:ext>
            </a:extLst>
          </p:cNvPr>
          <p:cNvSpPr>
            <a:spLocks noGrp="1"/>
          </p:cNvSpPr>
          <p:nvPr>
            <p:ph type="dt" sz="half" idx="10"/>
          </p:nvPr>
        </p:nvSpPr>
        <p:spPr/>
        <p:txBody>
          <a:bodyPr/>
          <a:lstStyle>
            <a:lvl1pPr>
              <a:defRPr/>
            </a:lvl1pPr>
          </a:lstStyle>
          <a:p>
            <a:pPr>
              <a:defRPr/>
            </a:pPr>
            <a:fld id="{DE1CB6CC-8EEC-4174-845C-C91A87EA7096}" type="datetime1">
              <a:rPr lang="en-US" altLang="en-US" smtClean="0"/>
              <a:t>3/25/2025</a:t>
            </a:fld>
            <a:endParaRPr lang="en-US" altLang="en-US" dirty="0"/>
          </a:p>
        </p:txBody>
      </p:sp>
      <p:sp>
        <p:nvSpPr>
          <p:cNvPr id="7" name="Slide Number Placeholder 11">
            <a:extLst>
              <a:ext uri="{FF2B5EF4-FFF2-40B4-BE49-F238E27FC236}">
                <a16:creationId xmlns:a16="http://schemas.microsoft.com/office/drawing/2014/main" id="{BB91F4BA-8135-47C6-8EED-5BB7738F96F0}"/>
              </a:ext>
            </a:extLst>
          </p:cNvPr>
          <p:cNvSpPr>
            <a:spLocks noGrp="1"/>
          </p:cNvSpPr>
          <p:nvPr>
            <p:ph type="sldNum" sz="quarter" idx="12"/>
          </p:nvPr>
        </p:nvSpPr>
        <p:spPr/>
        <p:txBody>
          <a:bodyPr/>
          <a:lstStyle>
            <a:lvl1pPr>
              <a:defRPr/>
            </a:lvl1pPr>
          </a:lstStyle>
          <a:p>
            <a:pPr>
              <a:defRPr/>
            </a:pPr>
            <a:fld id="{E03DAF54-54F4-4638-90BF-6B966AF1CB46}" type="slidenum">
              <a:rPr lang="en-US" altLang="en-US"/>
              <a:pPr>
                <a:defRPr/>
              </a:pPr>
              <a:t>‹#›</a:t>
            </a:fld>
            <a:endParaRPr lang="en-US" altLang="en-US" dirty="0"/>
          </a:p>
        </p:txBody>
      </p:sp>
    </p:spTree>
    <p:extLst>
      <p:ext uri="{BB962C8B-B14F-4D97-AF65-F5344CB8AC3E}">
        <p14:creationId xmlns:p14="http://schemas.microsoft.com/office/powerpoint/2010/main" val="424637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E90B97-BF4C-434D-A12F-8037EC30584F}"/>
              </a:ext>
            </a:extLst>
          </p:cNvPr>
          <p:cNvSpPr>
            <a:spLocks noGrp="1"/>
          </p:cNvSpPr>
          <p:nvPr>
            <p:ph type="sldNum" sz="quarter" idx="12"/>
          </p:nvPr>
        </p:nvSpPr>
        <p:spPr/>
        <p:txBody>
          <a:bodyPr/>
          <a:lstStyle>
            <a:lvl1pPr>
              <a:defRPr/>
            </a:lvl1pPr>
          </a:lstStyle>
          <a:p>
            <a:pPr>
              <a:defRPr/>
            </a:pPr>
            <a:fld id="{D973F114-0539-4992-9137-0EEA0F0DB34D}" type="slidenum">
              <a:rPr lang="en-US" altLang="en-US"/>
              <a:pPr>
                <a:defRPr/>
              </a:pPr>
              <a:t>‹#›</a:t>
            </a:fld>
            <a:endParaRPr lang="en-US" altLang="en-US" dirty="0"/>
          </a:p>
        </p:txBody>
      </p:sp>
      <p:sp>
        <p:nvSpPr>
          <p:cNvPr id="3" name="Content Placeholder 2">
            <a:extLst>
              <a:ext uri="{FF2B5EF4-FFF2-40B4-BE49-F238E27FC236}">
                <a16:creationId xmlns:a16="http://schemas.microsoft.com/office/drawing/2014/main" id="{A93E4A53-A77E-C643-9971-CA528C8654F9}"/>
              </a:ext>
            </a:extLst>
          </p:cNvPr>
          <p:cNvSpPr>
            <a:spLocks noGrp="1"/>
          </p:cNvSpPr>
          <p:nvPr>
            <p:ph sz="quarter" idx="13"/>
          </p:nvPr>
        </p:nvSpPr>
        <p:spPr>
          <a:xfrm>
            <a:off x="457200" y="1085850"/>
            <a:ext cx="8229600" cy="3467100"/>
          </a:xfrm>
        </p:spPr>
        <p:txBody>
          <a:bodyPr/>
          <a:lstStyle/>
          <a:p>
            <a:pPr lvl="0"/>
            <a:r>
              <a:rPr lang="en-US" dirty="0"/>
              <a:t>Click to edit Master text styles</a:t>
            </a:r>
          </a:p>
          <a:p>
            <a:pPr lvl="1"/>
            <a:r>
              <a:rPr lang="en-US" dirty="0"/>
              <a:t>Second level</a:t>
            </a:r>
          </a:p>
          <a:p>
            <a:pPr lvl="2"/>
            <a:r>
              <a:rPr lang="en-US" dirty="0"/>
              <a:t>Third level</a:t>
            </a:r>
          </a:p>
        </p:txBody>
      </p:sp>
      <p:sp>
        <p:nvSpPr>
          <p:cNvPr id="8" name="Title Placeholder 12">
            <a:extLst>
              <a:ext uri="{FF2B5EF4-FFF2-40B4-BE49-F238E27FC236}">
                <a16:creationId xmlns:a16="http://schemas.microsoft.com/office/drawing/2014/main" id="{12A05EF1-2C94-2544-98D2-9C0533B545D3}"/>
              </a:ext>
            </a:extLst>
          </p:cNvPr>
          <p:cNvSpPr>
            <a:spLocks noGrp="1" noChangeArrowheads="1"/>
          </p:cNvSpPr>
          <p:nvPr>
            <p:ph type="title"/>
          </p:nvPr>
        </p:nvSpPr>
        <p:spPr bwMode="auto">
          <a:xfrm>
            <a:off x="457200" y="290726"/>
            <a:ext cx="82192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Tree>
    <p:extLst>
      <p:ext uri="{BB962C8B-B14F-4D97-AF65-F5344CB8AC3E}">
        <p14:creationId xmlns:p14="http://schemas.microsoft.com/office/powerpoint/2010/main" val="310393600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ables">
    <p:spTree>
      <p:nvGrpSpPr>
        <p:cNvPr id="1" name=""/>
        <p:cNvGrpSpPr/>
        <p:nvPr/>
      </p:nvGrpSpPr>
      <p:grpSpPr>
        <a:xfrm>
          <a:off x="0" y="0"/>
          <a:ext cx="0" cy="0"/>
          <a:chOff x="0" y="0"/>
          <a:chExt cx="0" cy="0"/>
        </a:xfrm>
      </p:grpSpPr>
      <p:sp>
        <p:nvSpPr>
          <p:cNvPr id="12" name="Table Placeholder 11">
            <a:extLst>
              <a:ext uri="{FF2B5EF4-FFF2-40B4-BE49-F238E27FC236}">
                <a16:creationId xmlns:a16="http://schemas.microsoft.com/office/drawing/2014/main" id="{034CF694-E699-FB46-8FF6-4F23B9160FAF}"/>
              </a:ext>
            </a:extLst>
          </p:cNvPr>
          <p:cNvSpPr>
            <a:spLocks noGrp="1"/>
          </p:cNvSpPr>
          <p:nvPr>
            <p:ph type="tbl" sz="quarter" idx="13"/>
          </p:nvPr>
        </p:nvSpPr>
        <p:spPr>
          <a:xfrm>
            <a:off x="457199" y="1085849"/>
            <a:ext cx="4068751" cy="3467101"/>
          </a:xfrm>
        </p:spPr>
        <p:txBody>
          <a:bodyPr/>
          <a:lstStyle/>
          <a:p>
            <a:pPr lvl="0"/>
            <a:endParaRPr lang="en-US" noProof="0" dirty="0"/>
          </a:p>
        </p:txBody>
      </p:sp>
      <p:sp>
        <p:nvSpPr>
          <p:cNvPr id="14" name="Table Placeholder 11">
            <a:extLst>
              <a:ext uri="{FF2B5EF4-FFF2-40B4-BE49-F238E27FC236}">
                <a16:creationId xmlns:a16="http://schemas.microsoft.com/office/drawing/2014/main" id="{D6A5C5E7-A97B-1D46-99F1-C842BB5C3FCB}"/>
              </a:ext>
            </a:extLst>
          </p:cNvPr>
          <p:cNvSpPr>
            <a:spLocks noGrp="1"/>
          </p:cNvSpPr>
          <p:nvPr>
            <p:ph type="tbl" sz="quarter" idx="14"/>
          </p:nvPr>
        </p:nvSpPr>
        <p:spPr>
          <a:xfrm>
            <a:off x="4614762" y="1085849"/>
            <a:ext cx="4068751" cy="3467101"/>
          </a:xfrm>
        </p:spPr>
        <p:txBody>
          <a:bodyPr/>
          <a:lstStyle/>
          <a:p>
            <a:pPr lvl="0"/>
            <a:endParaRPr lang="en-US" noProof="0" dirty="0"/>
          </a:p>
        </p:txBody>
      </p:sp>
      <p:sp>
        <p:nvSpPr>
          <p:cNvPr id="7" name="Slide Number Placeholder 5">
            <a:extLst>
              <a:ext uri="{FF2B5EF4-FFF2-40B4-BE49-F238E27FC236}">
                <a16:creationId xmlns:a16="http://schemas.microsoft.com/office/drawing/2014/main" id="{D75ECAAE-FCEB-4D8F-8964-169B8826325E}"/>
              </a:ext>
            </a:extLst>
          </p:cNvPr>
          <p:cNvSpPr>
            <a:spLocks noGrp="1"/>
          </p:cNvSpPr>
          <p:nvPr>
            <p:ph type="sldNum" sz="quarter" idx="17"/>
          </p:nvPr>
        </p:nvSpPr>
        <p:spPr/>
        <p:txBody>
          <a:bodyPr/>
          <a:lstStyle>
            <a:lvl1pPr>
              <a:defRPr/>
            </a:lvl1pPr>
          </a:lstStyle>
          <a:p>
            <a:pPr>
              <a:defRPr/>
            </a:pPr>
            <a:fld id="{CCD9E67A-F8E0-4AFA-91AC-5B8E082DFCA0}" type="slidenum">
              <a:rPr lang="en-US" altLang="en-US"/>
              <a:pPr>
                <a:defRPr/>
              </a:pPr>
              <a:t>‹#›</a:t>
            </a:fld>
            <a:endParaRPr lang="en-US" altLang="en-US" dirty="0"/>
          </a:p>
        </p:txBody>
      </p:sp>
      <p:sp>
        <p:nvSpPr>
          <p:cNvPr id="9" name="Title Placeholder 12">
            <a:extLst>
              <a:ext uri="{FF2B5EF4-FFF2-40B4-BE49-F238E27FC236}">
                <a16:creationId xmlns:a16="http://schemas.microsoft.com/office/drawing/2014/main" id="{9DFE4DC9-485B-0E4D-9095-61FE05EB8820}"/>
              </a:ext>
            </a:extLst>
          </p:cNvPr>
          <p:cNvSpPr>
            <a:spLocks noGrp="1" noChangeArrowheads="1"/>
          </p:cNvSpPr>
          <p:nvPr>
            <p:ph type="title"/>
          </p:nvPr>
        </p:nvSpPr>
        <p:spPr bwMode="auto">
          <a:xfrm>
            <a:off x="457200" y="290726"/>
            <a:ext cx="82192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Tree>
    <p:extLst>
      <p:ext uri="{BB962C8B-B14F-4D97-AF65-F5344CB8AC3E}">
        <p14:creationId xmlns:p14="http://schemas.microsoft.com/office/powerpoint/2010/main" val="3108679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9F7FBA9-4A22-46E3-82C4-E07400455D82}"/>
              </a:ext>
            </a:extLst>
          </p:cNvPr>
          <p:cNvSpPr>
            <a:spLocks noGrp="1"/>
          </p:cNvSpPr>
          <p:nvPr>
            <p:ph type="sldNum" sz="quarter" idx="12"/>
          </p:nvPr>
        </p:nvSpPr>
        <p:spPr/>
        <p:txBody>
          <a:bodyPr/>
          <a:lstStyle>
            <a:lvl1pPr>
              <a:defRPr/>
            </a:lvl1pPr>
          </a:lstStyle>
          <a:p>
            <a:pPr>
              <a:defRPr/>
            </a:pPr>
            <a:fld id="{32624FE3-C687-48DD-AC6C-A4DB5A1C772C}" type="slidenum">
              <a:rPr lang="en-US" altLang="en-US"/>
              <a:pPr>
                <a:defRPr/>
              </a:pPr>
              <a:t>‹#›</a:t>
            </a:fld>
            <a:endParaRPr lang="en-US" altLang="en-US" dirty="0"/>
          </a:p>
        </p:txBody>
      </p:sp>
      <p:sp>
        <p:nvSpPr>
          <p:cNvPr id="7" name="Title Placeholder 12">
            <a:extLst>
              <a:ext uri="{FF2B5EF4-FFF2-40B4-BE49-F238E27FC236}">
                <a16:creationId xmlns:a16="http://schemas.microsoft.com/office/drawing/2014/main" id="{22A15A52-C550-7347-9E79-DACD6E053B98}"/>
              </a:ext>
            </a:extLst>
          </p:cNvPr>
          <p:cNvSpPr>
            <a:spLocks noGrp="1" noChangeArrowheads="1"/>
          </p:cNvSpPr>
          <p:nvPr>
            <p:ph type="title"/>
          </p:nvPr>
        </p:nvSpPr>
        <p:spPr bwMode="auto">
          <a:xfrm>
            <a:off x="457200" y="290726"/>
            <a:ext cx="82192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Tree>
    <p:extLst>
      <p:ext uri="{BB962C8B-B14F-4D97-AF65-F5344CB8AC3E}">
        <p14:creationId xmlns:p14="http://schemas.microsoft.com/office/powerpoint/2010/main" val="3942896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 Orange">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855262B-0DE5-3C4C-96E2-774ABEC1D402}"/>
              </a:ext>
            </a:extLst>
          </p:cNvPr>
          <p:cNvSpPr>
            <a:spLocks noGrp="1"/>
          </p:cNvSpPr>
          <p:nvPr>
            <p:ph type="title"/>
          </p:nvPr>
        </p:nvSpPr>
        <p:spPr/>
        <p:txBody>
          <a:bodyPr/>
          <a:lstStyle>
            <a:lvl1pPr algn="ctr">
              <a:defRPr>
                <a:solidFill>
                  <a:schemeClr val="bg2"/>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35389C11-EACD-42C9-8756-7B443D1EB8A7}"/>
              </a:ext>
            </a:extLst>
          </p:cNvPr>
          <p:cNvSpPr>
            <a:spLocks noGrp="1"/>
          </p:cNvSpPr>
          <p:nvPr>
            <p:ph type="sldNum" sz="quarter" idx="12"/>
          </p:nvPr>
        </p:nvSpPr>
        <p:spPr/>
        <p:txBody>
          <a:bodyPr/>
          <a:lstStyle>
            <a:lvl1pPr>
              <a:defRPr/>
            </a:lvl1pPr>
          </a:lstStyle>
          <a:p>
            <a:pPr>
              <a:defRPr/>
            </a:pPr>
            <a:fld id="{26866589-A50A-4063-B029-738C862606AE}" type="slidenum">
              <a:rPr lang="en-US" altLang="en-US"/>
              <a:pPr>
                <a:defRPr/>
              </a:pPr>
              <a:t>‹#›</a:t>
            </a:fld>
            <a:endParaRPr lang="en-US" altLang="en-US" dirty="0"/>
          </a:p>
        </p:txBody>
      </p:sp>
    </p:spTree>
    <p:extLst>
      <p:ext uri="{BB962C8B-B14F-4D97-AF65-F5344CB8AC3E}">
        <p14:creationId xmlns:p14="http://schemas.microsoft.com/office/powerpoint/2010/main" val="3199631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99B805C-0542-46EE-B741-4B24AE8DD797}"/>
              </a:ext>
            </a:extLst>
          </p:cNvPr>
          <p:cNvSpPr>
            <a:spLocks noGrp="1"/>
          </p:cNvSpPr>
          <p:nvPr>
            <p:ph type="sldNum" sz="quarter" idx="12"/>
          </p:nvPr>
        </p:nvSpPr>
        <p:spPr/>
        <p:txBody>
          <a:bodyPr/>
          <a:lstStyle>
            <a:lvl1pPr>
              <a:defRPr/>
            </a:lvl1pPr>
          </a:lstStyle>
          <a:p>
            <a:pPr>
              <a:defRPr/>
            </a:pPr>
            <a:fld id="{1685D258-97EB-42C3-9558-21D13DA359F6}" type="slidenum">
              <a:rPr lang="en-US" altLang="en-US"/>
              <a:pPr>
                <a:defRPr/>
              </a:pPr>
              <a:t>‹#›</a:t>
            </a:fld>
            <a:endParaRPr lang="en-US" altLang="en-US" dirty="0"/>
          </a:p>
        </p:txBody>
      </p:sp>
    </p:spTree>
    <p:extLst>
      <p:ext uri="{BB962C8B-B14F-4D97-AF65-F5344CB8AC3E}">
        <p14:creationId xmlns:p14="http://schemas.microsoft.com/office/powerpoint/2010/main" val="3606756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2155FF00-28A4-CF4B-B7F3-C2B9D0746B14}"/>
              </a:ext>
            </a:extLst>
          </p:cNvPr>
          <p:cNvSpPr>
            <a:spLocks noGrp="1"/>
          </p:cNvSpPr>
          <p:nvPr>
            <p:ph idx="1" hasCustomPrompt="1"/>
          </p:nvPr>
        </p:nvSpPr>
        <p:spPr bwMode="auto">
          <a:xfrm>
            <a:off x="457200" y="1317328"/>
            <a:ext cx="8229600" cy="325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75"/>
              </a:spcBef>
              <a:defRPr/>
            </a:lvl1pPr>
            <a:lvl2pPr>
              <a:spcBef>
                <a:spcPts val="375"/>
              </a:spcBef>
              <a:defRPr/>
            </a:lvl2pPr>
            <a:lvl3pPr>
              <a:spcBef>
                <a:spcPts val="375"/>
              </a:spcBef>
              <a:defRPr/>
            </a:lvl3pPr>
            <a:lvl4pPr>
              <a:spcBef>
                <a:spcPts val="375"/>
              </a:spcBef>
              <a:defRPr/>
            </a:lvl4pPr>
            <a:lvl5pPr>
              <a:spcBef>
                <a:spcPts val="375"/>
              </a:spcBef>
              <a:defRPr/>
            </a:lvl5pPr>
          </a:lstStyle>
          <a:p>
            <a:pPr lvl="0"/>
            <a:r>
              <a:rPr lang="en-US" altLang="en-US" noProof="0" dirty="0"/>
              <a:t>Click to edit Master text styles</a:t>
            </a:r>
          </a:p>
          <a:p>
            <a:pPr lvl="1"/>
            <a:r>
              <a:rPr lang="en-US" altLang="en-US" noProof="0" dirty="0"/>
              <a:t>Second level</a:t>
            </a:r>
          </a:p>
          <a:p>
            <a:pPr lvl="2"/>
            <a:r>
              <a:rPr lang="en-US" altLang="en-US" noProof="0" dirty="0"/>
              <a:t>Third level</a:t>
            </a:r>
          </a:p>
        </p:txBody>
      </p:sp>
      <p:sp>
        <p:nvSpPr>
          <p:cNvPr id="10" name="Title Placeholder 12">
            <a:extLst>
              <a:ext uri="{FF2B5EF4-FFF2-40B4-BE49-F238E27FC236}">
                <a16:creationId xmlns:a16="http://schemas.microsoft.com/office/drawing/2014/main" id="{E979EA3A-C55A-0C4E-A912-18E2AE6DE6C2}"/>
              </a:ext>
            </a:extLst>
          </p:cNvPr>
          <p:cNvSpPr>
            <a:spLocks noGrp="1" noChangeArrowheads="1"/>
          </p:cNvSpPr>
          <p:nvPr>
            <p:ph type="title"/>
          </p:nvPr>
        </p:nvSpPr>
        <p:spPr bwMode="auto">
          <a:xfrm>
            <a:off x="457200" y="752200"/>
            <a:ext cx="8229600" cy="47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Click to edit Master title style</a:t>
            </a:r>
          </a:p>
        </p:txBody>
      </p:sp>
      <p:sp>
        <p:nvSpPr>
          <p:cNvPr id="4" name="Date Placeholder 3">
            <a:extLst>
              <a:ext uri="{FF2B5EF4-FFF2-40B4-BE49-F238E27FC236}">
                <a16:creationId xmlns:a16="http://schemas.microsoft.com/office/drawing/2014/main" id="{71EF63B4-4134-49B6-B358-BD6397EEF980}"/>
              </a:ext>
            </a:extLst>
          </p:cNvPr>
          <p:cNvSpPr>
            <a:spLocks noGrp="1"/>
          </p:cNvSpPr>
          <p:nvPr>
            <p:ph type="dt" sz="half" idx="10"/>
          </p:nvPr>
        </p:nvSpPr>
        <p:spPr/>
        <p:txBody>
          <a:bodyPr/>
          <a:lstStyle>
            <a:lvl1pPr>
              <a:defRPr/>
            </a:lvl1pPr>
          </a:lstStyle>
          <a:p>
            <a:pPr>
              <a:defRPr/>
            </a:pPr>
            <a:fld id="{9B7EAECE-0D5A-4A47-A790-8E9E29C209EC}" type="datetime1">
              <a:rPr lang="en-US" altLang="en-US" smtClean="0"/>
              <a:t>3/25/2025</a:t>
            </a:fld>
            <a:endParaRPr lang="en-US" altLang="en-US" dirty="0"/>
          </a:p>
        </p:txBody>
      </p:sp>
      <p:sp>
        <p:nvSpPr>
          <p:cNvPr id="5" name="Footer Placeholder 4">
            <a:extLst>
              <a:ext uri="{FF2B5EF4-FFF2-40B4-BE49-F238E27FC236}">
                <a16:creationId xmlns:a16="http://schemas.microsoft.com/office/drawing/2014/main" id="{DB03AF96-C66B-46FC-8C87-D47B4409287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AAEA6A4-8BAA-4AEB-B372-36A1756782B4}"/>
              </a:ext>
            </a:extLst>
          </p:cNvPr>
          <p:cNvSpPr>
            <a:spLocks noGrp="1"/>
          </p:cNvSpPr>
          <p:nvPr>
            <p:ph type="sldNum" sz="quarter" idx="12"/>
          </p:nvPr>
        </p:nvSpPr>
        <p:spPr/>
        <p:txBody>
          <a:bodyPr/>
          <a:lstStyle>
            <a:lvl1pPr>
              <a:defRPr/>
            </a:lvl1pPr>
          </a:lstStyle>
          <a:p>
            <a:pPr>
              <a:defRPr/>
            </a:pPr>
            <a:fld id="{45B647FD-9871-4579-A868-63E13EB1E0C2}" type="slidenum">
              <a:rPr lang="en-US" altLang="en-US"/>
              <a:pPr>
                <a:defRPr/>
              </a:pPr>
              <a:t>‹#›</a:t>
            </a:fld>
            <a:endParaRPr lang="en-US" altLang="en-US" dirty="0"/>
          </a:p>
        </p:txBody>
      </p:sp>
    </p:spTree>
    <p:extLst>
      <p:ext uri="{BB962C8B-B14F-4D97-AF65-F5344CB8AC3E}">
        <p14:creationId xmlns:p14="http://schemas.microsoft.com/office/powerpoint/2010/main" val="26608918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Date Placeholder 3">
            <a:extLst>
              <a:ext uri="{FF2B5EF4-FFF2-40B4-BE49-F238E27FC236}">
                <a16:creationId xmlns:a16="http://schemas.microsoft.com/office/drawing/2014/main" id="{A1221D7C-22B7-9948-B942-3AB5AD688C83}"/>
              </a:ext>
            </a:extLst>
          </p:cNvPr>
          <p:cNvSpPr>
            <a:spLocks noGrp="1"/>
          </p:cNvSpPr>
          <p:nvPr>
            <p:ph type="dt" sz="half" idx="2"/>
          </p:nvPr>
        </p:nvSpPr>
        <p:spPr>
          <a:xfrm>
            <a:off x="457200" y="4767263"/>
            <a:ext cx="1217613" cy="274637"/>
          </a:xfrm>
          <a:prstGeom prst="rect">
            <a:avLst/>
          </a:prstGeom>
        </p:spPr>
        <p:txBody>
          <a:bodyPr/>
          <a:lstStyle>
            <a:lvl1pPr>
              <a:defRPr>
                <a:solidFill>
                  <a:srgbClr val="898989"/>
                </a:solidFill>
                <a:latin typeface="Gotham-Book" pitchFamily="2" charset="0"/>
                <a:ea typeface="ヒラギノ角ゴ ProN W3" panose="020B0300000000000000" pitchFamily="34" charset="-128"/>
                <a:sym typeface="Gill Sans Std Light" panose="020B0502020104020203" pitchFamily="34" charset="-79"/>
              </a:defRPr>
            </a:lvl1pPr>
          </a:lstStyle>
          <a:p>
            <a:pPr>
              <a:defRPr/>
            </a:pPr>
            <a:fld id="{A744E3FE-FAFE-4DB5-8667-6DAC0B2E1E78}" type="datetime1">
              <a:rPr lang="en-US" altLang="en-US" smtClean="0"/>
              <a:t>3/25/2025</a:t>
            </a:fld>
            <a:endParaRPr lang="en-US" altLang="en-US" dirty="0"/>
          </a:p>
        </p:txBody>
      </p:sp>
      <p:sp>
        <p:nvSpPr>
          <p:cNvPr id="23" name="Slide Number Placeholder 5">
            <a:extLst>
              <a:ext uri="{FF2B5EF4-FFF2-40B4-BE49-F238E27FC236}">
                <a16:creationId xmlns:a16="http://schemas.microsoft.com/office/drawing/2014/main" id="{0BA24557-B0AE-A34C-9475-96CF747F80D4}"/>
              </a:ext>
            </a:extLst>
          </p:cNvPr>
          <p:cNvSpPr>
            <a:spLocks noGrp="1"/>
          </p:cNvSpPr>
          <p:nvPr>
            <p:ph type="sldNum" sz="quarter" idx="4"/>
          </p:nvPr>
        </p:nvSpPr>
        <p:spPr>
          <a:xfrm>
            <a:off x="8216900" y="4767263"/>
            <a:ext cx="469900" cy="274637"/>
          </a:xfrm>
          <a:prstGeom prst="rect">
            <a:avLst/>
          </a:prstGeom>
        </p:spPr>
        <p:txBody>
          <a:bodyPr/>
          <a:lstStyle>
            <a:lvl1pPr algn="r">
              <a:defRPr>
                <a:solidFill>
                  <a:srgbClr val="898989"/>
                </a:solidFill>
                <a:latin typeface="Gotham-Book" pitchFamily="2" charset="0"/>
                <a:ea typeface="ヒラギノ角ゴ ProN W3" panose="020B0300000000000000" pitchFamily="34" charset="-128"/>
                <a:sym typeface="Gill Sans Std Light" panose="020B0502020104020203" pitchFamily="34" charset="-79"/>
              </a:defRPr>
            </a:lvl1pPr>
          </a:lstStyle>
          <a:p>
            <a:pPr>
              <a:defRPr/>
            </a:pPr>
            <a:fld id="{78A5E9C7-D018-410F-A1E2-6130783B4C2F}" type="slidenum">
              <a:rPr lang="en-US" altLang="en-US"/>
              <a:pPr>
                <a:defRPr/>
              </a:pPr>
              <a:t>‹#›</a:t>
            </a:fld>
            <a:endParaRPr lang="en-US" altLang="en-US" dirty="0"/>
          </a:p>
        </p:txBody>
      </p:sp>
      <p:sp>
        <p:nvSpPr>
          <p:cNvPr id="25" name="Rectangle 5">
            <a:extLst>
              <a:ext uri="{FF2B5EF4-FFF2-40B4-BE49-F238E27FC236}">
                <a16:creationId xmlns:a16="http://schemas.microsoft.com/office/drawing/2014/main" id="{FA505EE9-0A07-6A45-B043-6D33822C2327}"/>
              </a:ext>
            </a:extLst>
          </p:cNvPr>
          <p:cNvSpPr>
            <a:spLocks/>
          </p:cNvSpPr>
          <p:nvPr userDrawn="1"/>
        </p:nvSpPr>
        <p:spPr bwMode="auto">
          <a:xfrm>
            <a:off x="457200" y="4638675"/>
            <a:ext cx="8229600" cy="34925"/>
          </a:xfrm>
          <a:prstGeom prst="rect">
            <a:avLst/>
          </a:prstGeom>
          <a:solidFill>
            <a:schemeClr val="tx2"/>
          </a:solidFill>
          <a:ln>
            <a:noFill/>
          </a:ln>
        </p:spPr>
        <p:txBody>
          <a:bodyPr lIns="0" tIns="0" rIns="0" bIns="0" anchor="ctr"/>
          <a:lstStyle>
            <a:lvl1pPr eaLnBrk="0" hangingPunct="0">
              <a:defRPr sz="800">
                <a:solidFill>
                  <a:srgbClr val="000000"/>
                </a:solidFill>
                <a:latin typeface="Gill Sans Std Light" pitchFamily="-1" charset="0"/>
                <a:ea typeface="ヒラギノ角ゴ ProN W3" pitchFamily="126" charset="-128"/>
                <a:sym typeface="Gill Sans Std Light" pitchFamily="-1" charset="0"/>
              </a:defRPr>
            </a:lvl1pPr>
            <a:lvl2pPr marL="742950" indent="-285750" eaLnBrk="0" hangingPunct="0">
              <a:defRPr sz="800">
                <a:solidFill>
                  <a:srgbClr val="000000"/>
                </a:solidFill>
                <a:latin typeface="Gill Sans Std Light" pitchFamily="-1" charset="0"/>
                <a:ea typeface="ヒラギノ角ゴ ProN W3" pitchFamily="126" charset="-128"/>
                <a:sym typeface="Gill Sans Std Light" pitchFamily="-1" charset="0"/>
              </a:defRPr>
            </a:lvl2pPr>
            <a:lvl3pPr marL="1143000" indent="-228600" eaLnBrk="0" hangingPunct="0">
              <a:defRPr sz="800">
                <a:solidFill>
                  <a:srgbClr val="000000"/>
                </a:solidFill>
                <a:latin typeface="Gill Sans Std Light" pitchFamily="-1" charset="0"/>
                <a:ea typeface="ヒラギノ角ゴ ProN W3" pitchFamily="126" charset="-128"/>
                <a:sym typeface="Gill Sans Std Light" pitchFamily="-1" charset="0"/>
              </a:defRPr>
            </a:lvl3pPr>
            <a:lvl4pPr marL="1600200" indent="-228600" eaLnBrk="0" hangingPunct="0">
              <a:defRPr sz="800">
                <a:solidFill>
                  <a:srgbClr val="000000"/>
                </a:solidFill>
                <a:latin typeface="Gill Sans Std Light" pitchFamily="-1" charset="0"/>
                <a:ea typeface="ヒラギノ角ゴ ProN W3" pitchFamily="126" charset="-128"/>
                <a:sym typeface="Gill Sans Std Light" pitchFamily="-1" charset="0"/>
              </a:defRPr>
            </a:lvl4pPr>
            <a:lvl5pPr marL="2057400" indent="-228600" eaLnBrk="0" hangingPunct="0">
              <a:defRPr sz="800">
                <a:solidFill>
                  <a:srgbClr val="000000"/>
                </a:solidFill>
                <a:latin typeface="Gill Sans Std Light" pitchFamily="-1" charset="0"/>
                <a:ea typeface="ヒラギノ角ゴ ProN W3" pitchFamily="126" charset="-128"/>
                <a:sym typeface="Gill Sans Std Light" pitchFamily="-1" charset="0"/>
              </a:defRPr>
            </a:lvl5pPr>
            <a:lvl6pPr marL="2514600" indent="-228600" eaLnBrk="0" fontAlgn="base" hangingPunct="0">
              <a:spcBef>
                <a:spcPct val="0"/>
              </a:spcBef>
              <a:spcAft>
                <a:spcPct val="0"/>
              </a:spcAft>
              <a:defRPr sz="800">
                <a:solidFill>
                  <a:srgbClr val="000000"/>
                </a:solidFill>
                <a:latin typeface="Gill Sans Std Light" pitchFamily="-1" charset="0"/>
                <a:ea typeface="ヒラギノ角ゴ ProN W3" pitchFamily="126" charset="-128"/>
                <a:sym typeface="Gill Sans Std Light" pitchFamily="-1" charset="0"/>
              </a:defRPr>
            </a:lvl6pPr>
            <a:lvl7pPr marL="2971800" indent="-228600" eaLnBrk="0" fontAlgn="base" hangingPunct="0">
              <a:spcBef>
                <a:spcPct val="0"/>
              </a:spcBef>
              <a:spcAft>
                <a:spcPct val="0"/>
              </a:spcAft>
              <a:defRPr sz="800">
                <a:solidFill>
                  <a:srgbClr val="000000"/>
                </a:solidFill>
                <a:latin typeface="Gill Sans Std Light" pitchFamily="-1" charset="0"/>
                <a:ea typeface="ヒラギノ角ゴ ProN W3" pitchFamily="126" charset="-128"/>
                <a:sym typeface="Gill Sans Std Light" pitchFamily="-1" charset="0"/>
              </a:defRPr>
            </a:lvl7pPr>
            <a:lvl8pPr marL="3429000" indent="-228600" eaLnBrk="0" fontAlgn="base" hangingPunct="0">
              <a:spcBef>
                <a:spcPct val="0"/>
              </a:spcBef>
              <a:spcAft>
                <a:spcPct val="0"/>
              </a:spcAft>
              <a:defRPr sz="800">
                <a:solidFill>
                  <a:srgbClr val="000000"/>
                </a:solidFill>
                <a:latin typeface="Gill Sans Std Light" pitchFamily="-1" charset="0"/>
                <a:ea typeface="ヒラギノ角ゴ ProN W3" pitchFamily="126" charset="-128"/>
                <a:sym typeface="Gill Sans Std Light" pitchFamily="-1" charset="0"/>
              </a:defRPr>
            </a:lvl8pPr>
            <a:lvl9pPr marL="3886200" indent="-228600" eaLnBrk="0" fontAlgn="base" hangingPunct="0">
              <a:spcBef>
                <a:spcPct val="0"/>
              </a:spcBef>
              <a:spcAft>
                <a:spcPct val="0"/>
              </a:spcAft>
              <a:defRPr sz="800">
                <a:solidFill>
                  <a:srgbClr val="000000"/>
                </a:solidFill>
                <a:latin typeface="Gill Sans Std Light" pitchFamily="-1" charset="0"/>
                <a:ea typeface="ヒラギノ角ゴ ProN W3" pitchFamily="126" charset="-128"/>
                <a:sym typeface="Gill Sans Std Light" pitchFamily="-1" charset="0"/>
              </a:defRPr>
            </a:lvl9pPr>
          </a:lstStyle>
          <a:p>
            <a:pPr eaLnBrk="1" hangingPunct="1">
              <a:defRPr/>
            </a:pPr>
            <a:endParaRPr lang="en-US" altLang="en-US" dirty="0"/>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Lst>
  <p:hf hdr="0"/>
  <p:txStyles>
    <p:titleStyle>
      <a:lvl1pPr algn="l" defTabSz="455613" rtl="0" eaLnBrk="1" fontAlgn="base" hangingPunct="1">
        <a:spcBef>
          <a:spcPct val="0"/>
        </a:spcBef>
        <a:spcAft>
          <a:spcPct val="0"/>
        </a:spcAft>
        <a:defRPr sz="2800" kern="1200">
          <a:solidFill>
            <a:schemeClr val="tx2"/>
          </a:solidFill>
          <a:latin typeface="Gotham-Medium" pitchFamily="2" charset="0"/>
          <a:ea typeface="MS PGothic" pitchFamily="34" charset="-128"/>
          <a:cs typeface="Arial" panose="020B0604020202020204" pitchFamily="34" charset="0"/>
        </a:defRPr>
      </a:lvl1pPr>
      <a:lvl2pPr algn="l" defTabSz="455613" rtl="0" eaLnBrk="1" fontAlgn="base" hangingPunct="1">
        <a:spcBef>
          <a:spcPct val="0"/>
        </a:spcBef>
        <a:spcAft>
          <a:spcPct val="0"/>
        </a:spcAft>
        <a:defRPr sz="2800">
          <a:solidFill>
            <a:schemeClr val="tx2"/>
          </a:solidFill>
          <a:latin typeface="Gotham-Medium" pitchFamily="2" charset="0"/>
          <a:ea typeface="MS PGothic" pitchFamily="34" charset="-128"/>
          <a:cs typeface="Arial" panose="020B0604020202020204" pitchFamily="34" charset="0"/>
        </a:defRPr>
      </a:lvl2pPr>
      <a:lvl3pPr algn="l" defTabSz="455613" rtl="0" eaLnBrk="1" fontAlgn="base" hangingPunct="1">
        <a:spcBef>
          <a:spcPct val="0"/>
        </a:spcBef>
        <a:spcAft>
          <a:spcPct val="0"/>
        </a:spcAft>
        <a:defRPr sz="2800">
          <a:solidFill>
            <a:schemeClr val="tx2"/>
          </a:solidFill>
          <a:latin typeface="Gotham-Medium" pitchFamily="2" charset="0"/>
          <a:ea typeface="MS PGothic" pitchFamily="34" charset="-128"/>
          <a:cs typeface="Arial" panose="020B0604020202020204" pitchFamily="34" charset="0"/>
        </a:defRPr>
      </a:lvl3pPr>
      <a:lvl4pPr algn="l" defTabSz="455613" rtl="0" eaLnBrk="1" fontAlgn="base" hangingPunct="1">
        <a:spcBef>
          <a:spcPct val="0"/>
        </a:spcBef>
        <a:spcAft>
          <a:spcPct val="0"/>
        </a:spcAft>
        <a:defRPr sz="2800">
          <a:solidFill>
            <a:schemeClr val="tx2"/>
          </a:solidFill>
          <a:latin typeface="Gotham-Medium" pitchFamily="2" charset="0"/>
          <a:ea typeface="MS PGothic" pitchFamily="34" charset="-128"/>
          <a:cs typeface="Arial" panose="020B0604020202020204" pitchFamily="34" charset="0"/>
        </a:defRPr>
      </a:lvl4pPr>
      <a:lvl5pPr algn="l" defTabSz="455613" rtl="0" eaLnBrk="1" fontAlgn="base" hangingPunct="1">
        <a:spcBef>
          <a:spcPct val="0"/>
        </a:spcBef>
        <a:spcAft>
          <a:spcPct val="0"/>
        </a:spcAft>
        <a:defRPr sz="2800">
          <a:solidFill>
            <a:schemeClr val="tx2"/>
          </a:solidFill>
          <a:latin typeface="Gotham-Medium" pitchFamily="2" charset="0"/>
          <a:ea typeface="MS PGothic" pitchFamily="34" charset="-128"/>
          <a:cs typeface="Arial" panose="020B0604020202020204" pitchFamily="34" charset="0"/>
        </a:defRPr>
      </a:lvl5pPr>
      <a:lvl6pPr marL="457189" algn="l" defTabSz="457189" rtl="0" eaLnBrk="1" fontAlgn="base" hangingPunct="1">
        <a:spcBef>
          <a:spcPct val="0"/>
        </a:spcBef>
        <a:spcAft>
          <a:spcPct val="0"/>
        </a:spcAft>
        <a:defRPr sz="2800">
          <a:solidFill>
            <a:srgbClr val="DF3C03"/>
          </a:solidFill>
          <a:latin typeface="Sabon LT Std" charset="0"/>
          <a:ea typeface="ＭＳ Ｐゴシック" charset="0"/>
          <a:cs typeface="ＭＳ Ｐゴシック" charset="0"/>
        </a:defRPr>
      </a:lvl6pPr>
      <a:lvl7pPr marL="914377" algn="l" defTabSz="457189" rtl="0" eaLnBrk="1" fontAlgn="base" hangingPunct="1">
        <a:spcBef>
          <a:spcPct val="0"/>
        </a:spcBef>
        <a:spcAft>
          <a:spcPct val="0"/>
        </a:spcAft>
        <a:defRPr sz="2800">
          <a:solidFill>
            <a:srgbClr val="DF3C03"/>
          </a:solidFill>
          <a:latin typeface="Sabon LT Std" charset="0"/>
          <a:ea typeface="ＭＳ Ｐゴシック" charset="0"/>
          <a:cs typeface="ＭＳ Ｐゴシック" charset="0"/>
        </a:defRPr>
      </a:lvl7pPr>
      <a:lvl8pPr marL="1371566" algn="l" defTabSz="457189" rtl="0" eaLnBrk="1" fontAlgn="base" hangingPunct="1">
        <a:spcBef>
          <a:spcPct val="0"/>
        </a:spcBef>
        <a:spcAft>
          <a:spcPct val="0"/>
        </a:spcAft>
        <a:defRPr sz="2800">
          <a:solidFill>
            <a:srgbClr val="DF3C03"/>
          </a:solidFill>
          <a:latin typeface="Sabon LT Std" charset="0"/>
          <a:ea typeface="ＭＳ Ｐゴシック" charset="0"/>
          <a:cs typeface="ＭＳ Ｐゴシック" charset="0"/>
        </a:defRPr>
      </a:lvl8pPr>
      <a:lvl9pPr marL="1828754" algn="l" defTabSz="457189" rtl="0" eaLnBrk="1" fontAlgn="base" hangingPunct="1">
        <a:spcBef>
          <a:spcPct val="0"/>
        </a:spcBef>
        <a:spcAft>
          <a:spcPct val="0"/>
        </a:spcAft>
        <a:defRPr sz="2800">
          <a:solidFill>
            <a:srgbClr val="DF3C03"/>
          </a:solidFill>
          <a:latin typeface="Sabon LT Std" charset="0"/>
          <a:ea typeface="ＭＳ Ｐゴシック" charset="0"/>
          <a:cs typeface="ＭＳ Ｐゴシック" charset="0"/>
        </a:defRPr>
      </a:lvl9pPr>
    </p:titleStyle>
    <p:bodyStyle>
      <a:lvl1pPr marL="341313" indent="-341313" algn="l" defTabSz="455613" rtl="0" eaLnBrk="1" fontAlgn="base" hangingPunct="1">
        <a:spcBef>
          <a:spcPct val="20000"/>
        </a:spcBef>
        <a:spcAft>
          <a:spcPct val="0"/>
        </a:spcAft>
        <a:buFont typeface="Arial" panose="020B0604020202020204" pitchFamily="34" charset="0"/>
        <a:defRPr kern="1200">
          <a:solidFill>
            <a:srgbClr val="414139"/>
          </a:solidFill>
          <a:latin typeface="Gotham-Book" pitchFamily="2" charset="0"/>
          <a:ea typeface="MS PGothic" pitchFamily="34" charset="-128"/>
          <a:cs typeface="Gotham-Book" pitchFamily="2" charset="0"/>
        </a:defRPr>
      </a:lvl1pPr>
      <a:lvl2pPr marL="455613" algn="l" defTabSz="455613" rtl="0" eaLnBrk="1" fontAlgn="base" hangingPunct="1">
        <a:spcBef>
          <a:spcPct val="20000"/>
        </a:spcBef>
        <a:spcAft>
          <a:spcPct val="0"/>
        </a:spcAft>
        <a:buFont typeface="Arial" panose="020B0604020202020204" pitchFamily="34" charset="0"/>
        <a:defRPr sz="1600" kern="1200">
          <a:solidFill>
            <a:srgbClr val="414139"/>
          </a:solidFill>
          <a:latin typeface="Gotham-Book" pitchFamily="2" charset="0"/>
          <a:ea typeface="MS PGothic" pitchFamily="34" charset="-128"/>
          <a:cs typeface="Gotham-Book" pitchFamily="2" charset="0"/>
        </a:defRPr>
      </a:lvl2pPr>
      <a:lvl3pPr marL="1141413" indent="-227013" algn="l" defTabSz="455613" rtl="0" eaLnBrk="1" fontAlgn="base" hangingPunct="1">
        <a:spcBef>
          <a:spcPct val="20000"/>
        </a:spcBef>
        <a:spcAft>
          <a:spcPct val="0"/>
        </a:spcAft>
        <a:buFont typeface="Arial" panose="020B0604020202020204" pitchFamily="34" charset="0"/>
        <a:buChar char="•"/>
        <a:defRPr sz="1400" kern="1200">
          <a:solidFill>
            <a:srgbClr val="414139"/>
          </a:solidFill>
          <a:latin typeface="Gotham-Book" pitchFamily="2" charset="0"/>
          <a:ea typeface="MS PGothic" pitchFamily="34" charset="-128"/>
          <a:cs typeface="Gotham-Book" pitchFamily="2" charset="0"/>
        </a:defRPr>
      </a:lvl3pPr>
      <a:lvl4pPr marL="1598613" indent="-227013" algn="l" defTabSz="455613" rtl="0" eaLnBrk="1" fontAlgn="base" hangingPunct="1">
        <a:spcBef>
          <a:spcPct val="20000"/>
        </a:spcBef>
        <a:spcAft>
          <a:spcPct val="0"/>
        </a:spcAft>
        <a:buFont typeface="Arial" panose="020B0604020202020204" pitchFamily="34" charset="0"/>
        <a:buChar char="–"/>
        <a:defRPr sz="1200" kern="1200">
          <a:solidFill>
            <a:srgbClr val="414139"/>
          </a:solidFill>
          <a:latin typeface="Gotham-Book" pitchFamily="2" charset="0"/>
          <a:ea typeface="MS PGothic" pitchFamily="34" charset="-128"/>
          <a:cs typeface="Gotham-Book" pitchFamily="2" charset="0"/>
        </a:defRPr>
      </a:lvl4pPr>
      <a:lvl5pPr marL="2055813" indent="-227013" algn="l" defTabSz="455613" rtl="0" eaLnBrk="1" fontAlgn="base" hangingPunct="1">
        <a:spcBef>
          <a:spcPct val="20000"/>
        </a:spcBef>
        <a:spcAft>
          <a:spcPct val="0"/>
        </a:spcAft>
        <a:buFont typeface="Arial" panose="020B0604020202020204" pitchFamily="34" charset="0"/>
        <a:buChar char="»"/>
        <a:defRPr sz="1200" kern="1200">
          <a:solidFill>
            <a:srgbClr val="414139"/>
          </a:solidFill>
          <a:latin typeface="Gotham-Book" pitchFamily="2" charset="0"/>
          <a:ea typeface="MS PGothic" pitchFamily="34" charset="-128"/>
          <a:cs typeface="Gotham-Book" pitchFamily="2"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30BB4E3F-8066-4492-B896-58B9671A95A5}"/>
              </a:ext>
            </a:extLst>
          </p:cNvPr>
          <p:cNvSpPr>
            <a:spLocks noGrp="1"/>
          </p:cNvSpPr>
          <p:nvPr>
            <p:ph type="body" idx="1"/>
          </p:nvPr>
        </p:nvSpPr>
        <p:spPr bwMode="auto">
          <a:xfrm>
            <a:off x="457200" y="1085851"/>
            <a:ext cx="8229600" cy="3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5124" name="Title Placeholder 12">
            <a:extLst>
              <a:ext uri="{FF2B5EF4-FFF2-40B4-BE49-F238E27FC236}">
                <a16:creationId xmlns:a16="http://schemas.microsoft.com/office/drawing/2014/main" id="{A2062C35-E189-408D-99EC-8C8BE237DE4B}"/>
              </a:ext>
            </a:extLst>
          </p:cNvPr>
          <p:cNvSpPr>
            <a:spLocks noGrp="1" noChangeArrowheads="1"/>
          </p:cNvSpPr>
          <p:nvPr>
            <p:ph type="title"/>
          </p:nvPr>
        </p:nvSpPr>
        <p:spPr bwMode="auto">
          <a:xfrm>
            <a:off x="457200" y="290726"/>
            <a:ext cx="82192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3" name="Slide Number Placeholder 5">
            <a:extLst>
              <a:ext uri="{FF2B5EF4-FFF2-40B4-BE49-F238E27FC236}">
                <a16:creationId xmlns:a16="http://schemas.microsoft.com/office/drawing/2014/main" id="{0BA24557-B0AE-A34C-9475-96CF747F80D4}"/>
              </a:ext>
            </a:extLst>
          </p:cNvPr>
          <p:cNvSpPr>
            <a:spLocks noGrp="1"/>
          </p:cNvSpPr>
          <p:nvPr>
            <p:ph type="sldNum" sz="quarter" idx="4"/>
          </p:nvPr>
        </p:nvSpPr>
        <p:spPr>
          <a:xfrm>
            <a:off x="8216900" y="4767263"/>
            <a:ext cx="469900" cy="274637"/>
          </a:xfrm>
          <a:prstGeom prst="rect">
            <a:avLst/>
          </a:prstGeom>
        </p:spPr>
        <p:txBody>
          <a:bodyPr/>
          <a:lstStyle>
            <a:lvl1pPr algn="r">
              <a:defRPr>
                <a:solidFill>
                  <a:srgbClr val="898989"/>
                </a:solidFill>
                <a:latin typeface="Gotham-Book" pitchFamily="2" charset="0"/>
                <a:ea typeface="ヒラギノ角ゴ ProN W3" panose="020B0300000000000000" pitchFamily="34" charset="-128"/>
                <a:sym typeface="Gill Sans Std Light" panose="020B0502020104020203" pitchFamily="34" charset="-79"/>
              </a:defRPr>
            </a:lvl1pPr>
          </a:lstStyle>
          <a:p>
            <a:pPr>
              <a:defRPr/>
            </a:pPr>
            <a:fld id="{362750CD-331B-4D5D-8B2D-6291B880C311}" type="slidenum">
              <a:rPr lang="en-US" altLang="en-US"/>
              <a:pPr>
                <a:defRPr/>
              </a:pPr>
              <a:t>‹#›</a:t>
            </a:fld>
            <a:endParaRPr lang="en-US" altLang="en-US" dirty="0"/>
          </a:p>
        </p:txBody>
      </p:sp>
      <p:sp>
        <p:nvSpPr>
          <p:cNvPr id="10" name="Rectangle 5">
            <a:extLst>
              <a:ext uri="{FF2B5EF4-FFF2-40B4-BE49-F238E27FC236}">
                <a16:creationId xmlns:a16="http://schemas.microsoft.com/office/drawing/2014/main" id="{193898A6-5B99-A341-8DDF-BD2A723BC892}"/>
              </a:ext>
            </a:extLst>
          </p:cNvPr>
          <p:cNvSpPr>
            <a:spLocks/>
          </p:cNvSpPr>
          <p:nvPr userDrawn="1"/>
        </p:nvSpPr>
        <p:spPr bwMode="auto">
          <a:xfrm>
            <a:off x="457200" y="890967"/>
            <a:ext cx="8226162" cy="45719"/>
          </a:xfrm>
          <a:prstGeom prst="rect">
            <a:avLst/>
          </a:prstGeom>
          <a:solidFill>
            <a:schemeClr val="tx2"/>
          </a:solidFill>
          <a:ln>
            <a:noFill/>
          </a:ln>
        </p:spPr>
        <p:txBody>
          <a:bodyPr lIns="0" tIns="0" rIns="0" bIns="0" anchor="ctr"/>
          <a:lstStyle>
            <a:lvl1pPr eaLnBrk="0" hangingPunct="0">
              <a:defRPr sz="800">
                <a:solidFill>
                  <a:srgbClr val="000000"/>
                </a:solidFill>
                <a:latin typeface="Gill Sans Std Light" pitchFamily="-1" charset="0"/>
                <a:ea typeface="ヒラギノ角ゴ ProN W3" pitchFamily="126" charset="-128"/>
                <a:sym typeface="Gill Sans Std Light" pitchFamily="-1" charset="0"/>
              </a:defRPr>
            </a:lvl1pPr>
            <a:lvl2pPr marL="742950" indent="-285750" eaLnBrk="0" hangingPunct="0">
              <a:defRPr sz="800">
                <a:solidFill>
                  <a:srgbClr val="000000"/>
                </a:solidFill>
                <a:latin typeface="Gill Sans Std Light" pitchFamily="-1" charset="0"/>
                <a:ea typeface="ヒラギノ角ゴ ProN W3" pitchFamily="126" charset="-128"/>
                <a:sym typeface="Gill Sans Std Light" pitchFamily="-1" charset="0"/>
              </a:defRPr>
            </a:lvl2pPr>
            <a:lvl3pPr marL="1143000" indent="-228600" eaLnBrk="0" hangingPunct="0">
              <a:defRPr sz="800">
                <a:solidFill>
                  <a:srgbClr val="000000"/>
                </a:solidFill>
                <a:latin typeface="Gill Sans Std Light" pitchFamily="-1" charset="0"/>
                <a:ea typeface="ヒラギノ角ゴ ProN W3" pitchFamily="126" charset="-128"/>
                <a:sym typeface="Gill Sans Std Light" pitchFamily="-1" charset="0"/>
              </a:defRPr>
            </a:lvl3pPr>
            <a:lvl4pPr marL="1600200" indent="-228600" eaLnBrk="0" hangingPunct="0">
              <a:defRPr sz="800">
                <a:solidFill>
                  <a:srgbClr val="000000"/>
                </a:solidFill>
                <a:latin typeface="Gill Sans Std Light" pitchFamily="-1" charset="0"/>
                <a:ea typeface="ヒラギノ角ゴ ProN W3" pitchFamily="126" charset="-128"/>
                <a:sym typeface="Gill Sans Std Light" pitchFamily="-1" charset="0"/>
              </a:defRPr>
            </a:lvl4pPr>
            <a:lvl5pPr marL="2057400" indent="-228600" eaLnBrk="0" hangingPunct="0">
              <a:defRPr sz="800">
                <a:solidFill>
                  <a:srgbClr val="000000"/>
                </a:solidFill>
                <a:latin typeface="Gill Sans Std Light" pitchFamily="-1" charset="0"/>
                <a:ea typeface="ヒラギノ角ゴ ProN W3" pitchFamily="126" charset="-128"/>
                <a:sym typeface="Gill Sans Std Light" pitchFamily="-1" charset="0"/>
              </a:defRPr>
            </a:lvl5pPr>
            <a:lvl6pPr marL="2514600" indent="-228600" eaLnBrk="0" fontAlgn="base" hangingPunct="0">
              <a:spcBef>
                <a:spcPct val="0"/>
              </a:spcBef>
              <a:spcAft>
                <a:spcPct val="0"/>
              </a:spcAft>
              <a:defRPr sz="800">
                <a:solidFill>
                  <a:srgbClr val="000000"/>
                </a:solidFill>
                <a:latin typeface="Gill Sans Std Light" pitchFamily="-1" charset="0"/>
                <a:ea typeface="ヒラギノ角ゴ ProN W3" pitchFamily="126" charset="-128"/>
                <a:sym typeface="Gill Sans Std Light" pitchFamily="-1" charset="0"/>
              </a:defRPr>
            </a:lvl6pPr>
            <a:lvl7pPr marL="2971800" indent="-228600" eaLnBrk="0" fontAlgn="base" hangingPunct="0">
              <a:spcBef>
                <a:spcPct val="0"/>
              </a:spcBef>
              <a:spcAft>
                <a:spcPct val="0"/>
              </a:spcAft>
              <a:defRPr sz="800">
                <a:solidFill>
                  <a:srgbClr val="000000"/>
                </a:solidFill>
                <a:latin typeface="Gill Sans Std Light" pitchFamily="-1" charset="0"/>
                <a:ea typeface="ヒラギノ角ゴ ProN W3" pitchFamily="126" charset="-128"/>
                <a:sym typeface="Gill Sans Std Light" pitchFamily="-1" charset="0"/>
              </a:defRPr>
            </a:lvl7pPr>
            <a:lvl8pPr marL="3429000" indent="-228600" eaLnBrk="0" fontAlgn="base" hangingPunct="0">
              <a:spcBef>
                <a:spcPct val="0"/>
              </a:spcBef>
              <a:spcAft>
                <a:spcPct val="0"/>
              </a:spcAft>
              <a:defRPr sz="800">
                <a:solidFill>
                  <a:srgbClr val="000000"/>
                </a:solidFill>
                <a:latin typeface="Gill Sans Std Light" pitchFamily="-1" charset="0"/>
                <a:ea typeface="ヒラギノ角ゴ ProN W3" pitchFamily="126" charset="-128"/>
                <a:sym typeface="Gill Sans Std Light" pitchFamily="-1" charset="0"/>
              </a:defRPr>
            </a:lvl8pPr>
            <a:lvl9pPr marL="3886200" indent="-228600" eaLnBrk="0" fontAlgn="base" hangingPunct="0">
              <a:spcBef>
                <a:spcPct val="0"/>
              </a:spcBef>
              <a:spcAft>
                <a:spcPct val="0"/>
              </a:spcAft>
              <a:defRPr sz="800">
                <a:solidFill>
                  <a:srgbClr val="000000"/>
                </a:solidFill>
                <a:latin typeface="Gill Sans Std Light" pitchFamily="-1" charset="0"/>
                <a:ea typeface="ヒラギノ角ゴ ProN W3" pitchFamily="126" charset="-128"/>
                <a:sym typeface="Gill Sans Std Light" pitchFamily="-1" charset="0"/>
              </a:defRPr>
            </a:lvl9pPr>
          </a:lstStyle>
          <a:p>
            <a:pPr eaLnBrk="1" hangingPunct="1">
              <a:defRPr/>
            </a:pPr>
            <a:r>
              <a:rPr lang="en-US" altLang="en-US" dirty="0"/>
              <a:t> </a:t>
            </a:r>
          </a:p>
        </p:txBody>
      </p:sp>
      <p:pic>
        <p:nvPicPr>
          <p:cNvPr id="11" name="Picture 5">
            <a:extLst>
              <a:ext uri="{FF2B5EF4-FFF2-40B4-BE49-F238E27FC236}">
                <a16:creationId xmlns:a16="http://schemas.microsoft.com/office/drawing/2014/main" id="{D121CCD6-A86D-F04D-8A39-4D9CB30DBFE4}"/>
              </a:ext>
            </a:extLst>
          </p:cNvPr>
          <p:cNvPicPr>
            <a:picLocks noChangeAspect="1" noChangeArrowheads="1"/>
          </p:cNvPicPr>
          <p:nvPr userDrawn="1"/>
        </p:nvPicPr>
        <p:blipFill>
          <a:blip r:embed="rId8"/>
          <a:srcRect/>
          <a:stretch/>
        </p:blipFill>
        <p:spPr bwMode="auto">
          <a:xfrm>
            <a:off x="254767" y="4618298"/>
            <a:ext cx="1398989" cy="35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7" r:id="rId6"/>
  </p:sldLayoutIdLst>
  <p:hf hdr="0"/>
  <p:txStyles>
    <p:titleStyle>
      <a:lvl1pPr algn="l" defTabSz="455613" rtl="0" eaLnBrk="0" fontAlgn="base" hangingPunct="0">
        <a:spcBef>
          <a:spcPct val="0"/>
        </a:spcBef>
        <a:spcAft>
          <a:spcPct val="0"/>
        </a:spcAft>
        <a:defRPr sz="2800" kern="1200">
          <a:solidFill>
            <a:schemeClr val="tx2"/>
          </a:solidFill>
          <a:latin typeface="Gotham-Medium" pitchFamily="2" charset="0"/>
          <a:ea typeface="MS PGothic" pitchFamily="34" charset="-128"/>
          <a:cs typeface="Arial" panose="020B0604020202020204" pitchFamily="34" charset="0"/>
        </a:defRPr>
      </a:lvl1pPr>
      <a:lvl2pPr algn="l" defTabSz="455613" rtl="0" eaLnBrk="0" fontAlgn="base" hangingPunct="0">
        <a:spcBef>
          <a:spcPct val="0"/>
        </a:spcBef>
        <a:spcAft>
          <a:spcPct val="0"/>
        </a:spcAft>
        <a:defRPr sz="2800">
          <a:solidFill>
            <a:schemeClr val="tx2"/>
          </a:solidFill>
          <a:latin typeface="Gotham-Medium" pitchFamily="2" charset="0"/>
          <a:ea typeface="MS PGothic" pitchFamily="34" charset="-128"/>
          <a:cs typeface="Arial" panose="020B0604020202020204" pitchFamily="34" charset="0"/>
        </a:defRPr>
      </a:lvl2pPr>
      <a:lvl3pPr algn="l" defTabSz="455613" rtl="0" eaLnBrk="0" fontAlgn="base" hangingPunct="0">
        <a:spcBef>
          <a:spcPct val="0"/>
        </a:spcBef>
        <a:spcAft>
          <a:spcPct val="0"/>
        </a:spcAft>
        <a:defRPr sz="2800">
          <a:solidFill>
            <a:schemeClr val="tx2"/>
          </a:solidFill>
          <a:latin typeface="Gotham-Medium" pitchFamily="2" charset="0"/>
          <a:ea typeface="MS PGothic" pitchFamily="34" charset="-128"/>
          <a:cs typeface="Arial" panose="020B0604020202020204" pitchFamily="34" charset="0"/>
        </a:defRPr>
      </a:lvl3pPr>
      <a:lvl4pPr algn="l" defTabSz="455613" rtl="0" eaLnBrk="0" fontAlgn="base" hangingPunct="0">
        <a:spcBef>
          <a:spcPct val="0"/>
        </a:spcBef>
        <a:spcAft>
          <a:spcPct val="0"/>
        </a:spcAft>
        <a:defRPr sz="2800">
          <a:solidFill>
            <a:schemeClr val="tx2"/>
          </a:solidFill>
          <a:latin typeface="Gotham-Medium" pitchFamily="2" charset="0"/>
          <a:ea typeface="MS PGothic" pitchFamily="34" charset="-128"/>
          <a:cs typeface="Arial" panose="020B0604020202020204" pitchFamily="34" charset="0"/>
        </a:defRPr>
      </a:lvl4pPr>
      <a:lvl5pPr algn="l" defTabSz="455613" rtl="0" eaLnBrk="0" fontAlgn="base" hangingPunct="0">
        <a:spcBef>
          <a:spcPct val="0"/>
        </a:spcBef>
        <a:spcAft>
          <a:spcPct val="0"/>
        </a:spcAft>
        <a:defRPr sz="2800">
          <a:solidFill>
            <a:schemeClr val="tx2"/>
          </a:solidFill>
          <a:latin typeface="Gotham-Medium" pitchFamily="2" charset="0"/>
          <a:ea typeface="MS PGothic" pitchFamily="34" charset="-128"/>
          <a:cs typeface="Arial" panose="020B0604020202020204" pitchFamily="34" charset="0"/>
        </a:defRPr>
      </a:lvl5pPr>
      <a:lvl6pPr marL="457189" algn="l" defTabSz="457189" rtl="0" fontAlgn="base">
        <a:spcBef>
          <a:spcPct val="0"/>
        </a:spcBef>
        <a:spcAft>
          <a:spcPct val="0"/>
        </a:spcAft>
        <a:defRPr sz="2800">
          <a:solidFill>
            <a:srgbClr val="DF3C03"/>
          </a:solidFill>
          <a:latin typeface="Sabon LT Std" charset="0"/>
          <a:ea typeface="ＭＳ Ｐゴシック" charset="0"/>
          <a:cs typeface="ＭＳ Ｐゴシック" charset="0"/>
        </a:defRPr>
      </a:lvl6pPr>
      <a:lvl7pPr marL="914377" algn="l" defTabSz="457189" rtl="0" fontAlgn="base">
        <a:spcBef>
          <a:spcPct val="0"/>
        </a:spcBef>
        <a:spcAft>
          <a:spcPct val="0"/>
        </a:spcAft>
        <a:defRPr sz="2800">
          <a:solidFill>
            <a:srgbClr val="DF3C03"/>
          </a:solidFill>
          <a:latin typeface="Sabon LT Std" charset="0"/>
          <a:ea typeface="ＭＳ Ｐゴシック" charset="0"/>
          <a:cs typeface="ＭＳ Ｐゴシック" charset="0"/>
        </a:defRPr>
      </a:lvl7pPr>
      <a:lvl8pPr marL="1371566" algn="l" defTabSz="457189" rtl="0" fontAlgn="base">
        <a:spcBef>
          <a:spcPct val="0"/>
        </a:spcBef>
        <a:spcAft>
          <a:spcPct val="0"/>
        </a:spcAft>
        <a:defRPr sz="2800">
          <a:solidFill>
            <a:srgbClr val="DF3C03"/>
          </a:solidFill>
          <a:latin typeface="Sabon LT Std" charset="0"/>
          <a:ea typeface="ＭＳ Ｐゴシック" charset="0"/>
          <a:cs typeface="ＭＳ Ｐゴシック" charset="0"/>
        </a:defRPr>
      </a:lvl8pPr>
      <a:lvl9pPr marL="1828754" algn="l" defTabSz="457189" rtl="0" fontAlgn="base">
        <a:spcBef>
          <a:spcPct val="0"/>
        </a:spcBef>
        <a:spcAft>
          <a:spcPct val="0"/>
        </a:spcAft>
        <a:defRPr sz="2800">
          <a:solidFill>
            <a:srgbClr val="DF3C03"/>
          </a:solidFill>
          <a:latin typeface="Sabon LT Std" charset="0"/>
          <a:ea typeface="ＭＳ Ｐゴシック" charset="0"/>
          <a:cs typeface="ＭＳ Ｐゴシック" charset="0"/>
        </a:defRPr>
      </a:lvl9pPr>
    </p:titleStyle>
    <p:bodyStyle>
      <a:lvl1pPr marL="342900" indent="-342900" algn="l" defTabSz="455613" rtl="0" eaLnBrk="0" fontAlgn="base" hangingPunct="0">
        <a:spcBef>
          <a:spcPts val="600"/>
        </a:spcBef>
        <a:spcAft>
          <a:spcPts val="600"/>
        </a:spcAft>
        <a:buFont typeface="Arial" panose="020B0604020202020204" pitchFamily="34" charset="0"/>
        <a:buChar char="•"/>
        <a:defRPr sz="2000" kern="1200">
          <a:solidFill>
            <a:srgbClr val="595959"/>
          </a:solidFill>
          <a:latin typeface="Gotham-Book" pitchFamily="2" charset="0"/>
          <a:ea typeface="MS PGothic" pitchFamily="34" charset="-128"/>
          <a:cs typeface="Gotham-Book" pitchFamily="2" charset="0"/>
        </a:defRPr>
      </a:lvl1pPr>
      <a:lvl2pPr marL="741363" indent="-285750" algn="l" defTabSz="455613" rtl="0" eaLnBrk="0" fontAlgn="base" hangingPunct="0">
        <a:spcBef>
          <a:spcPts val="600"/>
        </a:spcBef>
        <a:spcAft>
          <a:spcPts val="600"/>
        </a:spcAft>
        <a:buFont typeface="Wingdings" panose="05000000000000000000" pitchFamily="2" charset="2"/>
        <a:buChar char="ü"/>
        <a:defRPr sz="1800" kern="1200">
          <a:solidFill>
            <a:srgbClr val="595959"/>
          </a:solidFill>
          <a:latin typeface="Gotham-Book" pitchFamily="2" charset="0"/>
          <a:ea typeface="MS PGothic" pitchFamily="34" charset="-128"/>
          <a:cs typeface="Gotham-Book" pitchFamily="2" charset="0"/>
        </a:defRPr>
      </a:lvl2pPr>
      <a:lvl3pPr marL="1141413" indent="-227013" algn="l" defTabSz="455613" rtl="0" eaLnBrk="0" fontAlgn="base" hangingPunct="0">
        <a:spcBef>
          <a:spcPts val="600"/>
        </a:spcBef>
        <a:spcAft>
          <a:spcPts val="600"/>
        </a:spcAft>
        <a:buFont typeface="Wingdings" panose="05000000000000000000" pitchFamily="2" charset="2"/>
        <a:buChar char="Ø"/>
        <a:defRPr sz="1600" kern="1200">
          <a:solidFill>
            <a:srgbClr val="595959"/>
          </a:solidFill>
          <a:latin typeface="Gotham-Book" pitchFamily="2" charset="0"/>
          <a:ea typeface="MS PGothic" pitchFamily="34" charset="-128"/>
          <a:cs typeface="Gotham-Book" pitchFamily="2" charset="0"/>
        </a:defRPr>
      </a:lvl3pPr>
      <a:lvl4pPr marL="1598613" indent="-227013" algn="l" defTabSz="455613" rtl="0" eaLnBrk="0" fontAlgn="base" hangingPunct="0">
        <a:spcBef>
          <a:spcPts val="500"/>
        </a:spcBef>
        <a:spcAft>
          <a:spcPct val="0"/>
        </a:spcAft>
        <a:buFont typeface="Arial" panose="020B0604020202020204" pitchFamily="34" charset="0"/>
        <a:buChar char="–"/>
        <a:defRPr sz="1200" kern="1200">
          <a:solidFill>
            <a:srgbClr val="595959"/>
          </a:solidFill>
          <a:latin typeface="Gotham-Book" pitchFamily="2" charset="0"/>
          <a:ea typeface="MS PGothic" pitchFamily="34" charset="-128"/>
          <a:cs typeface="Gotham-Book" pitchFamily="2" charset="0"/>
        </a:defRPr>
      </a:lvl4pPr>
      <a:lvl5pPr marL="2055813" indent="-227013" algn="l" defTabSz="455613" rtl="0" eaLnBrk="0" fontAlgn="base" hangingPunct="0">
        <a:spcBef>
          <a:spcPts val="500"/>
        </a:spcBef>
        <a:spcAft>
          <a:spcPct val="0"/>
        </a:spcAft>
        <a:buFont typeface="Arial" panose="020B0604020202020204" pitchFamily="34" charset="0"/>
        <a:buChar char="»"/>
        <a:defRPr sz="1200" kern="1200">
          <a:solidFill>
            <a:srgbClr val="595959"/>
          </a:solidFill>
          <a:latin typeface="Gotham-Book" pitchFamily="2" charset="0"/>
          <a:ea typeface="MS PGothic" pitchFamily="34" charset="-128"/>
          <a:cs typeface="Gotham-Book" pitchFamily="2"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4" userDrawn="1">
          <p15:clr>
            <a:srgbClr val="F26B43"/>
          </p15:clr>
        </p15:guide>
        <p15:guide id="2" orient="horz" pos="286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3998BC-6C20-554E-A04E-3451DF8D38F4}"/>
              </a:ext>
            </a:extLst>
          </p:cNvPr>
          <p:cNvPicPr>
            <a:picLocks noChangeAspect="1" noChangeArrowheads="1"/>
          </p:cNvPicPr>
          <p:nvPr userDrawn="1"/>
        </p:nvPicPr>
        <p:blipFill>
          <a:blip r:embed="rId2"/>
          <a:srcRect/>
          <a:stretch/>
        </p:blipFill>
        <p:spPr bwMode="auto">
          <a:xfrm>
            <a:off x="254767" y="4618298"/>
            <a:ext cx="1398989" cy="35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924042"/>
      </p:ext>
    </p:extLst>
  </p:cSld>
  <p:clrMap bg1="lt1" tx1="dk1" bg2="lt2" tx2="dk2" accent1="accent1" accent2="accent2" accent3="accent3" accent4="accent4" accent5="accent5" accent6="accent6" hlink="hlink" folHlink="folHlink"/>
  <p:hf hdr="0"/>
  <p:txStyles>
    <p:titleStyle>
      <a:lvl1pPr algn="l" defTabSz="455613" rtl="0" eaLnBrk="0" fontAlgn="base" hangingPunct="0">
        <a:spcBef>
          <a:spcPct val="0"/>
        </a:spcBef>
        <a:spcAft>
          <a:spcPct val="0"/>
        </a:spcAft>
        <a:defRPr sz="2800" kern="1200">
          <a:solidFill>
            <a:schemeClr val="tx2"/>
          </a:solidFill>
          <a:latin typeface="Gotham-Medium" pitchFamily="2" charset="0"/>
          <a:ea typeface="MS PGothic" pitchFamily="34" charset="-128"/>
          <a:cs typeface="Arial" panose="020B0604020202020204" pitchFamily="34" charset="0"/>
        </a:defRPr>
      </a:lvl1pPr>
      <a:lvl2pPr algn="l" defTabSz="455613" rtl="0" eaLnBrk="0" fontAlgn="base" hangingPunct="0">
        <a:spcBef>
          <a:spcPct val="0"/>
        </a:spcBef>
        <a:spcAft>
          <a:spcPct val="0"/>
        </a:spcAft>
        <a:defRPr sz="2800">
          <a:solidFill>
            <a:schemeClr val="tx2"/>
          </a:solidFill>
          <a:latin typeface="Gotham-Medium" pitchFamily="2" charset="0"/>
          <a:ea typeface="MS PGothic" pitchFamily="34" charset="-128"/>
          <a:cs typeface="Arial" panose="020B0604020202020204" pitchFamily="34" charset="0"/>
        </a:defRPr>
      </a:lvl2pPr>
      <a:lvl3pPr algn="l" defTabSz="455613" rtl="0" eaLnBrk="0" fontAlgn="base" hangingPunct="0">
        <a:spcBef>
          <a:spcPct val="0"/>
        </a:spcBef>
        <a:spcAft>
          <a:spcPct val="0"/>
        </a:spcAft>
        <a:defRPr sz="2800">
          <a:solidFill>
            <a:schemeClr val="tx2"/>
          </a:solidFill>
          <a:latin typeface="Gotham-Medium" pitchFamily="2" charset="0"/>
          <a:ea typeface="MS PGothic" pitchFamily="34" charset="-128"/>
          <a:cs typeface="Arial" panose="020B0604020202020204" pitchFamily="34" charset="0"/>
        </a:defRPr>
      </a:lvl3pPr>
      <a:lvl4pPr algn="l" defTabSz="455613" rtl="0" eaLnBrk="0" fontAlgn="base" hangingPunct="0">
        <a:spcBef>
          <a:spcPct val="0"/>
        </a:spcBef>
        <a:spcAft>
          <a:spcPct val="0"/>
        </a:spcAft>
        <a:defRPr sz="2800">
          <a:solidFill>
            <a:schemeClr val="tx2"/>
          </a:solidFill>
          <a:latin typeface="Gotham-Medium" pitchFamily="2" charset="0"/>
          <a:ea typeface="MS PGothic" pitchFamily="34" charset="-128"/>
          <a:cs typeface="Arial" panose="020B0604020202020204" pitchFamily="34" charset="0"/>
        </a:defRPr>
      </a:lvl4pPr>
      <a:lvl5pPr algn="l" defTabSz="455613" rtl="0" eaLnBrk="0" fontAlgn="base" hangingPunct="0">
        <a:spcBef>
          <a:spcPct val="0"/>
        </a:spcBef>
        <a:spcAft>
          <a:spcPct val="0"/>
        </a:spcAft>
        <a:defRPr sz="2800">
          <a:solidFill>
            <a:schemeClr val="tx2"/>
          </a:solidFill>
          <a:latin typeface="Gotham-Medium" pitchFamily="2" charset="0"/>
          <a:ea typeface="MS PGothic" pitchFamily="34" charset="-128"/>
          <a:cs typeface="Arial" panose="020B0604020202020204" pitchFamily="34" charset="0"/>
        </a:defRPr>
      </a:lvl5pPr>
      <a:lvl6pPr marL="457189" algn="l" defTabSz="457189" rtl="0" fontAlgn="base">
        <a:spcBef>
          <a:spcPct val="0"/>
        </a:spcBef>
        <a:spcAft>
          <a:spcPct val="0"/>
        </a:spcAft>
        <a:defRPr sz="2800">
          <a:solidFill>
            <a:srgbClr val="DF3C03"/>
          </a:solidFill>
          <a:latin typeface="Sabon LT Std" charset="0"/>
          <a:ea typeface="ＭＳ Ｐゴシック" charset="0"/>
          <a:cs typeface="ＭＳ Ｐゴシック" charset="0"/>
        </a:defRPr>
      </a:lvl6pPr>
      <a:lvl7pPr marL="914377" algn="l" defTabSz="457189" rtl="0" fontAlgn="base">
        <a:spcBef>
          <a:spcPct val="0"/>
        </a:spcBef>
        <a:spcAft>
          <a:spcPct val="0"/>
        </a:spcAft>
        <a:defRPr sz="2800">
          <a:solidFill>
            <a:srgbClr val="DF3C03"/>
          </a:solidFill>
          <a:latin typeface="Sabon LT Std" charset="0"/>
          <a:ea typeface="ＭＳ Ｐゴシック" charset="0"/>
          <a:cs typeface="ＭＳ Ｐゴシック" charset="0"/>
        </a:defRPr>
      </a:lvl7pPr>
      <a:lvl8pPr marL="1371566" algn="l" defTabSz="457189" rtl="0" fontAlgn="base">
        <a:spcBef>
          <a:spcPct val="0"/>
        </a:spcBef>
        <a:spcAft>
          <a:spcPct val="0"/>
        </a:spcAft>
        <a:defRPr sz="2800">
          <a:solidFill>
            <a:srgbClr val="DF3C03"/>
          </a:solidFill>
          <a:latin typeface="Sabon LT Std" charset="0"/>
          <a:ea typeface="ＭＳ Ｐゴシック" charset="0"/>
          <a:cs typeface="ＭＳ Ｐゴシック" charset="0"/>
        </a:defRPr>
      </a:lvl8pPr>
      <a:lvl9pPr marL="1828754" algn="l" defTabSz="457189" rtl="0" fontAlgn="base">
        <a:spcBef>
          <a:spcPct val="0"/>
        </a:spcBef>
        <a:spcAft>
          <a:spcPct val="0"/>
        </a:spcAft>
        <a:defRPr sz="2800">
          <a:solidFill>
            <a:srgbClr val="DF3C03"/>
          </a:solidFill>
          <a:latin typeface="Sabon LT Std" charset="0"/>
          <a:ea typeface="ＭＳ Ｐゴシック" charset="0"/>
          <a:cs typeface="ＭＳ Ｐゴシック" charset="0"/>
        </a:defRPr>
      </a:lvl9pPr>
    </p:titleStyle>
    <p:bodyStyle>
      <a:lvl1pPr marL="341313" indent="-341313" algn="l" defTabSz="455613" rtl="0" eaLnBrk="0" fontAlgn="base" hangingPunct="0">
        <a:spcBef>
          <a:spcPts val="600"/>
        </a:spcBef>
        <a:spcAft>
          <a:spcPts val="600"/>
        </a:spcAft>
        <a:buFont typeface="Arial" panose="020B0604020202020204" pitchFamily="34" charset="0"/>
        <a:defRPr sz="2000" kern="1200">
          <a:solidFill>
            <a:srgbClr val="595959"/>
          </a:solidFill>
          <a:latin typeface="Gotham-Book" pitchFamily="2" charset="0"/>
          <a:ea typeface="MS PGothic" pitchFamily="34" charset="-128"/>
          <a:cs typeface="Gotham-Book" pitchFamily="2" charset="0"/>
        </a:defRPr>
      </a:lvl1pPr>
      <a:lvl2pPr marL="741363" indent="-285750" algn="l" defTabSz="455613" rtl="0" eaLnBrk="0" fontAlgn="base" hangingPunct="0">
        <a:spcBef>
          <a:spcPts val="600"/>
        </a:spcBef>
        <a:spcAft>
          <a:spcPts val="600"/>
        </a:spcAft>
        <a:buFont typeface="Arial" panose="020B0604020202020204" pitchFamily="34" charset="0"/>
        <a:buChar char="•"/>
        <a:defRPr sz="1800" kern="1200">
          <a:solidFill>
            <a:srgbClr val="595959"/>
          </a:solidFill>
          <a:latin typeface="Gotham-Book" pitchFamily="2" charset="0"/>
          <a:ea typeface="MS PGothic" pitchFamily="34" charset="-128"/>
          <a:cs typeface="Gotham-Book" pitchFamily="2" charset="0"/>
        </a:defRPr>
      </a:lvl2pPr>
      <a:lvl3pPr marL="1141413" indent="-227013" algn="l" defTabSz="455613" rtl="0" eaLnBrk="0" fontAlgn="base" hangingPunct="0">
        <a:spcBef>
          <a:spcPts val="600"/>
        </a:spcBef>
        <a:spcAft>
          <a:spcPts val="600"/>
        </a:spcAft>
        <a:buFont typeface="Wingdings" panose="05000000000000000000" pitchFamily="2" charset="2"/>
        <a:buChar char="ü"/>
        <a:defRPr sz="1600" kern="1200">
          <a:solidFill>
            <a:srgbClr val="595959"/>
          </a:solidFill>
          <a:latin typeface="Gotham-Book" pitchFamily="2" charset="0"/>
          <a:ea typeface="MS PGothic" pitchFamily="34" charset="-128"/>
          <a:cs typeface="Gotham-Book" pitchFamily="2" charset="0"/>
        </a:defRPr>
      </a:lvl3pPr>
      <a:lvl4pPr marL="1598613" indent="-227013" algn="l" defTabSz="455613" rtl="0" eaLnBrk="0" fontAlgn="base" hangingPunct="0">
        <a:spcBef>
          <a:spcPts val="500"/>
        </a:spcBef>
        <a:spcAft>
          <a:spcPct val="0"/>
        </a:spcAft>
        <a:buFont typeface="Arial" panose="020B0604020202020204" pitchFamily="34" charset="0"/>
        <a:buChar char="–"/>
        <a:defRPr sz="1200" kern="1200">
          <a:solidFill>
            <a:srgbClr val="595959"/>
          </a:solidFill>
          <a:latin typeface="Gotham-Book" pitchFamily="2" charset="0"/>
          <a:ea typeface="MS PGothic" pitchFamily="34" charset="-128"/>
          <a:cs typeface="Gotham-Book" pitchFamily="2" charset="0"/>
        </a:defRPr>
      </a:lvl4pPr>
      <a:lvl5pPr marL="2055813" indent="-227013" algn="l" defTabSz="455613" rtl="0" eaLnBrk="0" fontAlgn="base" hangingPunct="0">
        <a:spcBef>
          <a:spcPts val="500"/>
        </a:spcBef>
        <a:spcAft>
          <a:spcPct val="0"/>
        </a:spcAft>
        <a:buFont typeface="Arial" panose="020B0604020202020204" pitchFamily="34" charset="0"/>
        <a:buChar char="»"/>
        <a:defRPr sz="1200" kern="1200">
          <a:solidFill>
            <a:srgbClr val="595959"/>
          </a:solidFill>
          <a:latin typeface="Gotham-Book" pitchFamily="2" charset="0"/>
          <a:ea typeface="MS PGothic" pitchFamily="34" charset="-128"/>
          <a:cs typeface="Gotham-Book" pitchFamily="2"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7D36-598E-1B48-9657-3F0813257D83}"/>
              </a:ext>
            </a:extLst>
          </p:cNvPr>
          <p:cNvSpPr>
            <a:spLocks noGrp="1"/>
          </p:cNvSpPr>
          <p:nvPr>
            <p:ph type="ctrTitle"/>
          </p:nvPr>
        </p:nvSpPr>
        <p:spPr/>
        <p:txBody>
          <a:bodyPr/>
          <a:lstStyle/>
          <a:p>
            <a:r>
              <a:rPr lang="en-US" dirty="0"/>
              <a:t>City of Burnsville, Minnesota</a:t>
            </a:r>
          </a:p>
        </p:txBody>
      </p:sp>
      <p:sp>
        <p:nvSpPr>
          <p:cNvPr id="3" name="Subtitle 2">
            <a:extLst>
              <a:ext uri="{FF2B5EF4-FFF2-40B4-BE49-F238E27FC236}">
                <a16:creationId xmlns:a16="http://schemas.microsoft.com/office/drawing/2014/main" id="{13CE58F4-A75C-CD4E-9069-239E731963CC}"/>
              </a:ext>
            </a:extLst>
          </p:cNvPr>
          <p:cNvSpPr>
            <a:spLocks noGrp="1"/>
          </p:cNvSpPr>
          <p:nvPr>
            <p:ph type="subTitle" idx="1"/>
          </p:nvPr>
        </p:nvSpPr>
        <p:spPr>
          <a:xfrm>
            <a:off x="1799350" y="3388520"/>
            <a:ext cx="6344436" cy="844310"/>
          </a:xfrm>
        </p:spPr>
        <p:txBody>
          <a:bodyPr/>
          <a:lstStyle/>
          <a:p>
            <a:r>
              <a:rPr lang="en-US" dirty="0">
                <a:solidFill>
                  <a:srgbClr val="595959"/>
                </a:solidFill>
              </a:rPr>
              <a:t>Financial Management Plan Update</a:t>
            </a:r>
          </a:p>
          <a:p>
            <a:r>
              <a:rPr lang="en-US" dirty="0">
                <a:solidFill>
                  <a:srgbClr val="595959"/>
                </a:solidFill>
              </a:rPr>
              <a:t>March 25, 2025</a:t>
            </a:r>
          </a:p>
        </p:txBody>
      </p:sp>
    </p:spTree>
    <p:extLst>
      <p:ext uri="{BB962C8B-B14F-4D97-AF65-F5344CB8AC3E}">
        <p14:creationId xmlns:p14="http://schemas.microsoft.com/office/powerpoint/2010/main" val="4266642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72BC92-60FE-4666-8271-E6517CACA718}"/>
              </a:ext>
            </a:extLst>
          </p:cNvPr>
          <p:cNvSpPr>
            <a:spLocks noGrp="1"/>
          </p:cNvSpPr>
          <p:nvPr>
            <p:ph type="sldNum" sz="quarter" idx="12"/>
          </p:nvPr>
        </p:nvSpPr>
        <p:spPr/>
        <p:txBody>
          <a:bodyPr/>
          <a:lstStyle/>
          <a:p>
            <a:pPr>
              <a:defRPr/>
            </a:pPr>
            <a:fld id="{CCD9E67A-F8E0-4AFA-91AC-5B8E082DFCA0}" type="slidenum">
              <a:rPr lang="en-US" altLang="en-US" smtClean="0"/>
              <a:pPr>
                <a:defRPr/>
              </a:pPr>
              <a:t>10</a:t>
            </a:fld>
            <a:endParaRPr lang="en-US" altLang="en-US" dirty="0"/>
          </a:p>
        </p:txBody>
      </p:sp>
      <p:sp>
        <p:nvSpPr>
          <p:cNvPr id="7" name="Content Placeholder 6">
            <a:extLst>
              <a:ext uri="{FF2B5EF4-FFF2-40B4-BE49-F238E27FC236}">
                <a16:creationId xmlns:a16="http://schemas.microsoft.com/office/drawing/2014/main" id="{AE12F79F-87C8-4AF4-8560-F80667862407}"/>
              </a:ext>
            </a:extLst>
          </p:cNvPr>
          <p:cNvSpPr>
            <a:spLocks noGrp="1"/>
          </p:cNvSpPr>
          <p:nvPr>
            <p:ph sz="quarter" idx="13"/>
          </p:nvPr>
        </p:nvSpPr>
        <p:spPr>
          <a:xfrm>
            <a:off x="457201" y="1085850"/>
            <a:ext cx="3431512" cy="2675647"/>
          </a:xfrm>
        </p:spPr>
        <p:txBody>
          <a:bodyPr/>
          <a:lstStyle/>
          <a:p>
            <a:r>
              <a:rPr lang="en-US" sz="1600" dirty="0"/>
              <a:t>18.0 new staff positions over next 4 years</a:t>
            </a:r>
          </a:p>
          <a:p>
            <a:pPr lvl="1"/>
            <a:r>
              <a:rPr lang="en-US" sz="1600" dirty="0"/>
              <a:t>10 in 2026 = </a:t>
            </a:r>
            <a:r>
              <a:rPr lang="en-US" sz="1600" dirty="0">
                <a:solidFill>
                  <a:srgbClr val="FF6A13"/>
                </a:solidFill>
              </a:rPr>
              <a:t>$1.5M</a:t>
            </a:r>
          </a:p>
          <a:p>
            <a:pPr lvl="1"/>
            <a:r>
              <a:rPr lang="en-US" sz="1600" dirty="0"/>
              <a:t>3 in 2027 = </a:t>
            </a:r>
            <a:r>
              <a:rPr lang="en-US" sz="1600" dirty="0">
                <a:solidFill>
                  <a:srgbClr val="FF6A13"/>
                </a:solidFill>
              </a:rPr>
              <a:t>$182k</a:t>
            </a:r>
          </a:p>
          <a:p>
            <a:pPr lvl="1"/>
            <a:r>
              <a:rPr lang="en-US" sz="1600" dirty="0"/>
              <a:t>2 in 2028 = </a:t>
            </a:r>
            <a:r>
              <a:rPr lang="en-US" sz="1600" dirty="0">
                <a:solidFill>
                  <a:srgbClr val="FF6A13"/>
                </a:solidFill>
              </a:rPr>
              <a:t>$353k</a:t>
            </a:r>
          </a:p>
          <a:p>
            <a:pPr lvl="1"/>
            <a:r>
              <a:rPr lang="en-US" sz="1600" dirty="0"/>
              <a:t>3 in 2029 = </a:t>
            </a:r>
            <a:r>
              <a:rPr lang="en-US" sz="1600" dirty="0">
                <a:solidFill>
                  <a:srgbClr val="FF6A13"/>
                </a:solidFill>
              </a:rPr>
              <a:t>$436k</a:t>
            </a:r>
          </a:p>
        </p:txBody>
      </p:sp>
      <p:sp>
        <p:nvSpPr>
          <p:cNvPr id="6" name="Title 5">
            <a:extLst>
              <a:ext uri="{FF2B5EF4-FFF2-40B4-BE49-F238E27FC236}">
                <a16:creationId xmlns:a16="http://schemas.microsoft.com/office/drawing/2014/main" id="{430C69F1-ECC3-4C2C-A277-A30444C541DC}"/>
              </a:ext>
            </a:extLst>
          </p:cNvPr>
          <p:cNvSpPr>
            <a:spLocks noGrp="1"/>
          </p:cNvSpPr>
          <p:nvPr>
            <p:ph type="title"/>
          </p:nvPr>
        </p:nvSpPr>
        <p:spPr/>
        <p:txBody>
          <a:bodyPr/>
          <a:lstStyle/>
          <a:p>
            <a:r>
              <a:rPr lang="en-US" dirty="0"/>
              <a:t>General Fund – New Positions</a:t>
            </a:r>
          </a:p>
        </p:txBody>
      </p:sp>
      <p:pic>
        <p:nvPicPr>
          <p:cNvPr id="3" name="Picture 2">
            <a:extLst>
              <a:ext uri="{FF2B5EF4-FFF2-40B4-BE49-F238E27FC236}">
                <a16:creationId xmlns:a16="http://schemas.microsoft.com/office/drawing/2014/main" id="{61B351D4-FB26-541E-34DC-AACAC3AAAFEC}"/>
              </a:ext>
            </a:extLst>
          </p:cNvPr>
          <p:cNvPicPr>
            <a:picLocks noChangeAspect="1"/>
          </p:cNvPicPr>
          <p:nvPr/>
        </p:nvPicPr>
        <p:blipFill>
          <a:blip r:embed="rId3"/>
          <a:stretch>
            <a:fillRect/>
          </a:stretch>
        </p:blipFill>
        <p:spPr>
          <a:xfrm>
            <a:off x="3888713" y="1309678"/>
            <a:ext cx="4798086" cy="2911707"/>
          </a:xfrm>
          <a:prstGeom prst="rect">
            <a:avLst/>
          </a:prstGeom>
        </p:spPr>
      </p:pic>
    </p:spTree>
    <p:extLst>
      <p:ext uri="{BB962C8B-B14F-4D97-AF65-F5344CB8AC3E}">
        <p14:creationId xmlns:p14="http://schemas.microsoft.com/office/powerpoint/2010/main" val="1642276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E8F0C7-8641-4C39-0432-6F800A1E1E61}"/>
              </a:ext>
            </a:extLst>
          </p:cNvPr>
          <p:cNvPicPr>
            <a:picLocks noChangeAspect="1"/>
          </p:cNvPicPr>
          <p:nvPr/>
        </p:nvPicPr>
        <p:blipFill>
          <a:blip r:embed="rId3"/>
          <a:stretch>
            <a:fillRect/>
          </a:stretch>
        </p:blipFill>
        <p:spPr>
          <a:xfrm>
            <a:off x="457200" y="1131393"/>
            <a:ext cx="5951349" cy="3378658"/>
          </a:xfrm>
          <a:prstGeom prst="rect">
            <a:avLst/>
          </a:prstGeom>
        </p:spPr>
      </p:pic>
      <p:sp>
        <p:nvSpPr>
          <p:cNvPr id="4" name="Slide Number Placeholder 3">
            <a:extLst>
              <a:ext uri="{FF2B5EF4-FFF2-40B4-BE49-F238E27FC236}">
                <a16:creationId xmlns:a16="http://schemas.microsoft.com/office/drawing/2014/main" id="{054F1D5E-6981-42CB-A69B-29F175F608B2}"/>
              </a:ext>
            </a:extLst>
          </p:cNvPr>
          <p:cNvSpPr>
            <a:spLocks noGrp="1"/>
          </p:cNvSpPr>
          <p:nvPr>
            <p:ph type="sldNum" sz="quarter" idx="12"/>
          </p:nvPr>
        </p:nvSpPr>
        <p:spPr/>
        <p:txBody>
          <a:bodyPr/>
          <a:lstStyle/>
          <a:p>
            <a:pPr>
              <a:defRPr/>
            </a:pPr>
            <a:fld id="{CCD9E67A-F8E0-4AFA-91AC-5B8E082DFCA0}" type="slidenum">
              <a:rPr lang="en-US" altLang="en-US" smtClean="0"/>
              <a:pPr>
                <a:defRPr/>
              </a:pPr>
              <a:t>11</a:t>
            </a:fld>
            <a:endParaRPr lang="en-US" altLang="en-US" dirty="0"/>
          </a:p>
        </p:txBody>
      </p:sp>
      <p:sp>
        <p:nvSpPr>
          <p:cNvPr id="6" name="Title 5">
            <a:extLst>
              <a:ext uri="{FF2B5EF4-FFF2-40B4-BE49-F238E27FC236}">
                <a16:creationId xmlns:a16="http://schemas.microsoft.com/office/drawing/2014/main" id="{2B9A9591-5E9C-4A2D-9AA3-F7784170D24A}"/>
              </a:ext>
            </a:extLst>
          </p:cNvPr>
          <p:cNvSpPr>
            <a:spLocks noGrp="1"/>
          </p:cNvSpPr>
          <p:nvPr>
            <p:ph type="title"/>
          </p:nvPr>
        </p:nvSpPr>
        <p:spPr/>
        <p:txBody>
          <a:bodyPr/>
          <a:lstStyle/>
          <a:p>
            <a:r>
              <a:rPr lang="en-US" b="1" dirty="0"/>
              <a:t>General Fund</a:t>
            </a:r>
            <a:endParaRPr lang="en-US" b="1" dirty="0">
              <a:highlight>
                <a:srgbClr val="FFFF00"/>
              </a:highlight>
            </a:endParaRPr>
          </a:p>
        </p:txBody>
      </p:sp>
      <p:sp>
        <p:nvSpPr>
          <p:cNvPr id="7" name="Content Placeholder 6">
            <a:extLst>
              <a:ext uri="{FF2B5EF4-FFF2-40B4-BE49-F238E27FC236}">
                <a16:creationId xmlns:a16="http://schemas.microsoft.com/office/drawing/2014/main" id="{CDC39E0C-99F5-40F7-9C4F-0E74A6D28B35}"/>
              </a:ext>
            </a:extLst>
          </p:cNvPr>
          <p:cNvSpPr>
            <a:spLocks noGrp="1"/>
          </p:cNvSpPr>
          <p:nvPr>
            <p:ph sz="quarter" idx="13"/>
          </p:nvPr>
        </p:nvSpPr>
        <p:spPr>
          <a:xfrm>
            <a:off x="6530108" y="1131392"/>
            <a:ext cx="2156692" cy="3378657"/>
          </a:xfrm>
          <a:ln w="28575">
            <a:solidFill>
              <a:srgbClr val="FF6A13"/>
            </a:solidFill>
          </a:ln>
        </p:spPr>
        <p:txBody>
          <a:bodyPr anchor="ctr" anchorCtr="0">
            <a:normAutofit fontScale="92500"/>
          </a:bodyPr>
          <a:lstStyle/>
          <a:p>
            <a:pPr marL="0" indent="0" algn="ctr">
              <a:buNone/>
            </a:pPr>
            <a:r>
              <a:rPr lang="en-US" sz="1800" dirty="0">
                <a:latin typeface="Gotham-Medium" pitchFamily="50" charset="0"/>
              </a:rPr>
              <a:t>Key Takeaways</a:t>
            </a:r>
          </a:p>
          <a:p>
            <a:pPr marL="230188" indent="-230188"/>
            <a:r>
              <a:rPr lang="en-US" sz="1600" dirty="0"/>
              <a:t>Preliminary 2024 better than projected</a:t>
            </a:r>
          </a:p>
          <a:p>
            <a:pPr marL="573088" lvl="1" indent="-228600"/>
            <a:r>
              <a:rPr lang="en-US" sz="1400" dirty="0"/>
              <a:t>Revenues higher by nearly $900k</a:t>
            </a:r>
          </a:p>
          <a:p>
            <a:pPr marL="573088" lvl="1" indent="-228600"/>
            <a:r>
              <a:rPr lang="en-US" sz="1400" dirty="0"/>
              <a:t>Expenses down by nearly ($1.5M)</a:t>
            </a:r>
          </a:p>
          <a:p>
            <a:pPr marL="230188" indent="-230188"/>
            <a:r>
              <a:rPr lang="en-US" sz="1600" dirty="0"/>
              <a:t>Future projections show stable balances (at 45%)</a:t>
            </a:r>
          </a:p>
        </p:txBody>
      </p:sp>
      <p:sp>
        <p:nvSpPr>
          <p:cNvPr id="2" name="Arrow: Down 1">
            <a:extLst>
              <a:ext uri="{FF2B5EF4-FFF2-40B4-BE49-F238E27FC236}">
                <a16:creationId xmlns:a16="http://schemas.microsoft.com/office/drawing/2014/main" id="{84515CEB-CA12-E339-F5E9-C43AD4BF9457}"/>
              </a:ext>
            </a:extLst>
          </p:cNvPr>
          <p:cNvSpPr/>
          <p:nvPr/>
        </p:nvSpPr>
        <p:spPr>
          <a:xfrm>
            <a:off x="2210491" y="1832922"/>
            <a:ext cx="208429" cy="363070"/>
          </a:xfrm>
          <a:prstGeom prst="downArrow">
            <a:avLst/>
          </a:prstGeom>
          <a:solidFill>
            <a:srgbClr val="FF6A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4367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8F91E5-7473-4BD8-8F79-1FF2F2E7996A}"/>
              </a:ext>
            </a:extLst>
          </p:cNvPr>
          <p:cNvSpPr>
            <a:spLocks noGrp="1"/>
          </p:cNvSpPr>
          <p:nvPr>
            <p:ph type="sldNum" sz="quarter" idx="12"/>
          </p:nvPr>
        </p:nvSpPr>
        <p:spPr/>
        <p:txBody>
          <a:bodyPr/>
          <a:lstStyle/>
          <a:p>
            <a:pPr>
              <a:defRPr/>
            </a:pPr>
            <a:fld id="{CCD9E67A-F8E0-4AFA-91AC-5B8E082DFCA0}" type="slidenum">
              <a:rPr lang="en-US" altLang="en-US" smtClean="0"/>
              <a:pPr>
                <a:defRPr/>
              </a:pPr>
              <a:t>12</a:t>
            </a:fld>
            <a:endParaRPr lang="en-US" altLang="en-US" dirty="0"/>
          </a:p>
        </p:txBody>
      </p:sp>
      <p:sp>
        <p:nvSpPr>
          <p:cNvPr id="6" name="Title 5">
            <a:extLst>
              <a:ext uri="{FF2B5EF4-FFF2-40B4-BE49-F238E27FC236}">
                <a16:creationId xmlns:a16="http://schemas.microsoft.com/office/drawing/2014/main" id="{35E3470C-2EB6-4682-9CDE-BB38B023021E}"/>
              </a:ext>
            </a:extLst>
          </p:cNvPr>
          <p:cNvSpPr>
            <a:spLocks noGrp="1"/>
          </p:cNvSpPr>
          <p:nvPr>
            <p:ph type="title"/>
          </p:nvPr>
        </p:nvSpPr>
        <p:spPr/>
        <p:txBody>
          <a:bodyPr/>
          <a:lstStyle/>
          <a:p>
            <a:r>
              <a:rPr lang="en-US" dirty="0"/>
              <a:t>Property Tax Levy Trends</a:t>
            </a:r>
          </a:p>
        </p:txBody>
      </p:sp>
      <p:sp>
        <p:nvSpPr>
          <p:cNvPr id="3" name="Content Placeholder 6">
            <a:extLst>
              <a:ext uri="{FF2B5EF4-FFF2-40B4-BE49-F238E27FC236}">
                <a16:creationId xmlns:a16="http://schemas.microsoft.com/office/drawing/2014/main" id="{ED24F341-821E-54AC-CA09-70190599D07F}"/>
              </a:ext>
            </a:extLst>
          </p:cNvPr>
          <p:cNvSpPr txBox="1">
            <a:spLocks/>
          </p:cNvSpPr>
          <p:nvPr/>
        </p:nvSpPr>
        <p:spPr bwMode="auto">
          <a:xfrm>
            <a:off x="457200" y="1137860"/>
            <a:ext cx="2239817" cy="3116979"/>
          </a:xfrm>
          <a:prstGeom prst="rect">
            <a:avLst/>
          </a:prstGeom>
          <a:noFill/>
          <a:ln w="28575">
            <a:noFill/>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342900" indent="-342900" algn="l" defTabSz="455613" rtl="0" eaLnBrk="0" fontAlgn="base" hangingPunct="0">
              <a:spcBef>
                <a:spcPts val="600"/>
              </a:spcBef>
              <a:spcAft>
                <a:spcPts val="600"/>
              </a:spcAft>
              <a:buFont typeface="Arial" panose="020B0604020202020204" pitchFamily="34" charset="0"/>
              <a:buChar char="•"/>
              <a:defRPr sz="2000" kern="1200">
                <a:solidFill>
                  <a:srgbClr val="595959"/>
                </a:solidFill>
                <a:latin typeface="Gotham-Book" pitchFamily="2" charset="0"/>
                <a:ea typeface="MS PGothic" pitchFamily="34" charset="-128"/>
                <a:cs typeface="Gotham-Book" pitchFamily="2" charset="0"/>
              </a:defRPr>
            </a:lvl1pPr>
            <a:lvl2pPr marL="741363" indent="-285750" algn="l" defTabSz="455613" rtl="0" eaLnBrk="0" fontAlgn="base" hangingPunct="0">
              <a:spcBef>
                <a:spcPts val="600"/>
              </a:spcBef>
              <a:spcAft>
                <a:spcPts val="600"/>
              </a:spcAft>
              <a:buFont typeface="Wingdings" panose="05000000000000000000" pitchFamily="2" charset="2"/>
              <a:buChar char="ü"/>
              <a:defRPr sz="1800" kern="1200">
                <a:solidFill>
                  <a:srgbClr val="595959"/>
                </a:solidFill>
                <a:latin typeface="Gotham-Book" pitchFamily="2" charset="0"/>
                <a:ea typeface="MS PGothic" pitchFamily="34" charset="-128"/>
                <a:cs typeface="Gotham-Book" pitchFamily="2" charset="0"/>
              </a:defRPr>
            </a:lvl2pPr>
            <a:lvl3pPr marL="1141413" indent="-227013" algn="l" defTabSz="455613" rtl="0" eaLnBrk="0" fontAlgn="base" hangingPunct="0">
              <a:spcBef>
                <a:spcPts val="600"/>
              </a:spcBef>
              <a:spcAft>
                <a:spcPts val="600"/>
              </a:spcAft>
              <a:buFont typeface="Wingdings" panose="05000000000000000000" pitchFamily="2" charset="2"/>
              <a:buChar char="Ø"/>
              <a:defRPr sz="1600" kern="1200">
                <a:solidFill>
                  <a:srgbClr val="595959"/>
                </a:solidFill>
                <a:latin typeface="Gotham-Book" pitchFamily="2" charset="0"/>
                <a:ea typeface="MS PGothic" pitchFamily="34" charset="-128"/>
                <a:cs typeface="Gotham-Book" pitchFamily="2" charset="0"/>
              </a:defRPr>
            </a:lvl3pPr>
            <a:lvl4pPr marL="1598613" indent="-227013" algn="l" defTabSz="455613" rtl="0" eaLnBrk="0" fontAlgn="base" hangingPunct="0">
              <a:spcBef>
                <a:spcPts val="500"/>
              </a:spcBef>
              <a:spcAft>
                <a:spcPct val="0"/>
              </a:spcAft>
              <a:buFont typeface="Arial" panose="020B0604020202020204" pitchFamily="34" charset="0"/>
              <a:buChar char="–"/>
              <a:defRPr sz="1200" kern="1200">
                <a:solidFill>
                  <a:srgbClr val="595959"/>
                </a:solidFill>
                <a:latin typeface="Gotham-Book" pitchFamily="2" charset="0"/>
                <a:ea typeface="MS PGothic" pitchFamily="34" charset="-128"/>
                <a:cs typeface="Gotham-Book" pitchFamily="2" charset="0"/>
              </a:defRPr>
            </a:lvl4pPr>
            <a:lvl5pPr marL="2055813" indent="-227013" algn="l" defTabSz="455613" rtl="0" eaLnBrk="0" fontAlgn="base" hangingPunct="0">
              <a:spcBef>
                <a:spcPts val="500"/>
              </a:spcBef>
              <a:spcAft>
                <a:spcPct val="0"/>
              </a:spcAft>
              <a:buFont typeface="Arial" panose="020B0604020202020204" pitchFamily="34" charset="0"/>
              <a:buChar char="»"/>
              <a:defRPr sz="1200" kern="1200">
                <a:solidFill>
                  <a:srgbClr val="595959"/>
                </a:solidFill>
                <a:latin typeface="Gotham-Book" pitchFamily="2" charset="0"/>
                <a:ea typeface="MS PGothic" pitchFamily="34" charset="-128"/>
                <a:cs typeface="Gotham-Book" pitchFamily="2"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SzPct val="150000"/>
              <a:buNone/>
            </a:pPr>
            <a:r>
              <a:rPr lang="en-US" sz="1500" dirty="0">
                <a:latin typeface="Gotham-Medium" pitchFamily="50" charset="0"/>
              </a:rPr>
              <a:t>Key Takeaways</a:t>
            </a:r>
          </a:p>
          <a:p>
            <a:pPr marL="230188" indent="-230188">
              <a:buSzPct val="150000"/>
            </a:pPr>
            <a:r>
              <a:rPr lang="en-US" sz="1500" dirty="0"/>
              <a:t>Includes non-binding, annual levy changes</a:t>
            </a:r>
          </a:p>
          <a:p>
            <a:pPr marL="230188" indent="-230188">
              <a:buSzPct val="150000"/>
            </a:pPr>
            <a:r>
              <a:rPr lang="en-US" sz="1500" dirty="0"/>
              <a:t>Facilities debt paid with Franchise Fees</a:t>
            </a:r>
          </a:p>
          <a:p>
            <a:pPr marL="230188" indent="-230188">
              <a:buSzPct val="150000"/>
            </a:pPr>
            <a:r>
              <a:rPr lang="en-US" sz="1500" dirty="0"/>
              <a:t>Inflationary levy increases expected after 2027</a:t>
            </a:r>
          </a:p>
        </p:txBody>
      </p:sp>
      <p:pic>
        <p:nvPicPr>
          <p:cNvPr id="5" name="Picture 4">
            <a:extLst>
              <a:ext uri="{FF2B5EF4-FFF2-40B4-BE49-F238E27FC236}">
                <a16:creationId xmlns:a16="http://schemas.microsoft.com/office/drawing/2014/main" id="{6B94D20F-7D6B-7531-6CDD-30AF48C3FA75}"/>
              </a:ext>
            </a:extLst>
          </p:cNvPr>
          <p:cNvPicPr>
            <a:picLocks noChangeAspect="1"/>
          </p:cNvPicPr>
          <p:nvPr/>
        </p:nvPicPr>
        <p:blipFill>
          <a:blip r:embed="rId3"/>
          <a:stretch>
            <a:fillRect/>
          </a:stretch>
        </p:blipFill>
        <p:spPr>
          <a:xfrm>
            <a:off x="2893877" y="1137861"/>
            <a:ext cx="5792923" cy="3116979"/>
          </a:xfrm>
          <a:prstGeom prst="rect">
            <a:avLst/>
          </a:prstGeom>
        </p:spPr>
      </p:pic>
      <p:sp>
        <p:nvSpPr>
          <p:cNvPr id="2" name="Arrow: Down 1">
            <a:extLst>
              <a:ext uri="{FF2B5EF4-FFF2-40B4-BE49-F238E27FC236}">
                <a16:creationId xmlns:a16="http://schemas.microsoft.com/office/drawing/2014/main" id="{F172D1DC-1049-3693-C158-0B16F06F8918}"/>
              </a:ext>
            </a:extLst>
          </p:cNvPr>
          <p:cNvSpPr/>
          <p:nvPr/>
        </p:nvSpPr>
        <p:spPr>
          <a:xfrm>
            <a:off x="5162413" y="1594383"/>
            <a:ext cx="208429" cy="363070"/>
          </a:xfrm>
          <a:prstGeom prst="downArrow">
            <a:avLst/>
          </a:prstGeom>
          <a:solidFill>
            <a:srgbClr val="FF6A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777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8F91E5-7473-4BD8-8F79-1FF2F2E7996A}"/>
              </a:ext>
            </a:extLst>
          </p:cNvPr>
          <p:cNvSpPr>
            <a:spLocks noGrp="1"/>
          </p:cNvSpPr>
          <p:nvPr>
            <p:ph type="sldNum" sz="quarter" idx="12"/>
          </p:nvPr>
        </p:nvSpPr>
        <p:spPr/>
        <p:txBody>
          <a:bodyPr/>
          <a:lstStyle/>
          <a:p>
            <a:pPr>
              <a:defRPr/>
            </a:pPr>
            <a:fld id="{CCD9E67A-F8E0-4AFA-91AC-5B8E082DFCA0}" type="slidenum">
              <a:rPr lang="en-US" altLang="en-US" smtClean="0"/>
              <a:pPr>
                <a:defRPr/>
              </a:pPr>
              <a:t>13</a:t>
            </a:fld>
            <a:endParaRPr lang="en-US" altLang="en-US" dirty="0"/>
          </a:p>
        </p:txBody>
      </p:sp>
      <p:sp>
        <p:nvSpPr>
          <p:cNvPr id="6" name="Title 5">
            <a:extLst>
              <a:ext uri="{FF2B5EF4-FFF2-40B4-BE49-F238E27FC236}">
                <a16:creationId xmlns:a16="http://schemas.microsoft.com/office/drawing/2014/main" id="{35E3470C-2EB6-4682-9CDE-BB38B023021E}"/>
              </a:ext>
            </a:extLst>
          </p:cNvPr>
          <p:cNvSpPr>
            <a:spLocks noGrp="1"/>
          </p:cNvSpPr>
          <p:nvPr>
            <p:ph type="title"/>
          </p:nvPr>
        </p:nvSpPr>
        <p:spPr/>
        <p:txBody>
          <a:bodyPr/>
          <a:lstStyle/>
          <a:p>
            <a:r>
              <a:rPr lang="en-US" dirty="0"/>
              <a:t>Impact on Median-Valued Home</a:t>
            </a:r>
          </a:p>
        </p:txBody>
      </p:sp>
      <p:sp>
        <p:nvSpPr>
          <p:cNvPr id="7" name="Content Placeholder 6">
            <a:extLst>
              <a:ext uri="{FF2B5EF4-FFF2-40B4-BE49-F238E27FC236}">
                <a16:creationId xmlns:a16="http://schemas.microsoft.com/office/drawing/2014/main" id="{D5F4A2E2-726F-4F4A-BF47-89F5E7C7B430}"/>
              </a:ext>
            </a:extLst>
          </p:cNvPr>
          <p:cNvSpPr txBox="1">
            <a:spLocks/>
          </p:cNvSpPr>
          <p:nvPr/>
        </p:nvSpPr>
        <p:spPr bwMode="auto">
          <a:xfrm>
            <a:off x="6234278" y="1108195"/>
            <a:ext cx="2452522" cy="3659068"/>
          </a:xfrm>
          <a:prstGeom prst="rect">
            <a:avLst/>
          </a:prstGeom>
          <a:noFill/>
          <a:ln w="28575">
            <a:noFill/>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5613" rtl="0" eaLnBrk="0" fontAlgn="base" hangingPunct="0">
              <a:spcBef>
                <a:spcPts val="600"/>
              </a:spcBef>
              <a:spcAft>
                <a:spcPts val="600"/>
              </a:spcAft>
              <a:buFont typeface="Arial" panose="020B0604020202020204" pitchFamily="34" charset="0"/>
              <a:buChar char="•"/>
              <a:defRPr sz="2000" kern="1200">
                <a:solidFill>
                  <a:srgbClr val="595959"/>
                </a:solidFill>
                <a:latin typeface="Gotham-Book" pitchFamily="2" charset="0"/>
                <a:ea typeface="MS PGothic" pitchFamily="34" charset="-128"/>
                <a:cs typeface="Gotham-Book" pitchFamily="2" charset="0"/>
              </a:defRPr>
            </a:lvl1pPr>
            <a:lvl2pPr marL="741363" indent="-285750" algn="l" defTabSz="455613" rtl="0" eaLnBrk="0" fontAlgn="base" hangingPunct="0">
              <a:spcBef>
                <a:spcPts val="600"/>
              </a:spcBef>
              <a:spcAft>
                <a:spcPts val="600"/>
              </a:spcAft>
              <a:buFont typeface="Wingdings" panose="05000000000000000000" pitchFamily="2" charset="2"/>
              <a:buChar char="ü"/>
              <a:defRPr sz="1800" kern="1200">
                <a:solidFill>
                  <a:srgbClr val="595959"/>
                </a:solidFill>
                <a:latin typeface="Gotham-Book" pitchFamily="2" charset="0"/>
                <a:ea typeface="MS PGothic" pitchFamily="34" charset="-128"/>
                <a:cs typeface="Gotham-Book" pitchFamily="2" charset="0"/>
              </a:defRPr>
            </a:lvl2pPr>
            <a:lvl3pPr marL="1141413" indent="-227013" algn="l" defTabSz="455613" rtl="0" eaLnBrk="0" fontAlgn="base" hangingPunct="0">
              <a:spcBef>
                <a:spcPts val="600"/>
              </a:spcBef>
              <a:spcAft>
                <a:spcPts val="600"/>
              </a:spcAft>
              <a:buFont typeface="Wingdings" panose="05000000000000000000" pitchFamily="2" charset="2"/>
              <a:buChar char="Ø"/>
              <a:defRPr sz="1600" kern="1200">
                <a:solidFill>
                  <a:srgbClr val="595959"/>
                </a:solidFill>
                <a:latin typeface="Gotham-Book" pitchFamily="2" charset="0"/>
                <a:ea typeface="MS PGothic" pitchFamily="34" charset="-128"/>
                <a:cs typeface="Gotham-Book" pitchFamily="2" charset="0"/>
              </a:defRPr>
            </a:lvl3pPr>
            <a:lvl4pPr marL="1598613" indent="-227013" algn="l" defTabSz="455613" rtl="0" eaLnBrk="0" fontAlgn="base" hangingPunct="0">
              <a:spcBef>
                <a:spcPts val="500"/>
              </a:spcBef>
              <a:spcAft>
                <a:spcPct val="0"/>
              </a:spcAft>
              <a:buFont typeface="Arial" panose="020B0604020202020204" pitchFamily="34" charset="0"/>
              <a:buChar char="–"/>
              <a:defRPr sz="1200" kern="1200">
                <a:solidFill>
                  <a:srgbClr val="595959"/>
                </a:solidFill>
                <a:latin typeface="Gotham-Book" pitchFamily="2" charset="0"/>
                <a:ea typeface="MS PGothic" pitchFamily="34" charset="-128"/>
                <a:cs typeface="Gotham-Book" pitchFamily="2" charset="0"/>
              </a:defRPr>
            </a:lvl4pPr>
            <a:lvl5pPr marL="2055813" indent="-227013" algn="l" defTabSz="455613" rtl="0" eaLnBrk="0" fontAlgn="base" hangingPunct="0">
              <a:spcBef>
                <a:spcPts val="500"/>
              </a:spcBef>
              <a:spcAft>
                <a:spcPct val="0"/>
              </a:spcAft>
              <a:buFont typeface="Arial" panose="020B0604020202020204" pitchFamily="34" charset="0"/>
              <a:buChar char="»"/>
              <a:defRPr sz="1200" kern="1200">
                <a:solidFill>
                  <a:srgbClr val="595959"/>
                </a:solidFill>
                <a:latin typeface="Gotham-Book" pitchFamily="2" charset="0"/>
                <a:ea typeface="MS PGothic" pitchFamily="34" charset="-128"/>
                <a:cs typeface="Gotham-Book" pitchFamily="2"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SzPct val="150000"/>
              <a:buNone/>
            </a:pPr>
            <a:r>
              <a:rPr lang="en-US" sz="1500" dirty="0">
                <a:latin typeface="Gotham-Medium" pitchFamily="50" charset="0"/>
              </a:rPr>
              <a:t>Next 10 Years</a:t>
            </a:r>
          </a:p>
          <a:p>
            <a:pPr>
              <a:buSzPct val="150000"/>
            </a:pPr>
            <a:r>
              <a:rPr lang="en-US" sz="1500" dirty="0"/>
              <a:t>State law changes impact Residential Homesteads</a:t>
            </a:r>
          </a:p>
          <a:p>
            <a:pPr>
              <a:buSzPct val="150000"/>
            </a:pPr>
            <a:r>
              <a:rPr lang="en-US" sz="1500" dirty="0"/>
              <a:t>2026: </a:t>
            </a:r>
            <a:r>
              <a:rPr lang="en-US" sz="1500" dirty="0">
                <a:solidFill>
                  <a:srgbClr val="FF6A13"/>
                </a:solidFill>
              </a:rPr>
              <a:t>$129/year ($11/$.36) </a:t>
            </a:r>
            <a:r>
              <a:rPr lang="en-US" sz="1500" dirty="0"/>
              <a:t>= 8.4%</a:t>
            </a:r>
          </a:p>
          <a:p>
            <a:pPr>
              <a:buSzPct val="150000"/>
            </a:pPr>
            <a:r>
              <a:rPr lang="en-US" sz="1500" dirty="0"/>
              <a:t>2027: </a:t>
            </a:r>
            <a:r>
              <a:rPr lang="en-US" sz="1500" dirty="0">
                <a:solidFill>
                  <a:srgbClr val="FF6A13"/>
                </a:solidFill>
              </a:rPr>
              <a:t>$139/year ($12/$.39) </a:t>
            </a:r>
            <a:r>
              <a:rPr lang="en-US" sz="1500" dirty="0"/>
              <a:t>= 7.3%</a:t>
            </a:r>
          </a:p>
          <a:p>
            <a:pPr>
              <a:buSzPct val="150000"/>
            </a:pPr>
            <a:r>
              <a:rPr lang="en-US" sz="1500" dirty="0"/>
              <a:t>2028: </a:t>
            </a:r>
            <a:r>
              <a:rPr lang="en-US" sz="1500" dirty="0">
                <a:solidFill>
                  <a:srgbClr val="FF6A13"/>
                </a:solidFill>
              </a:rPr>
              <a:t>$146/year ($12/$.40) </a:t>
            </a:r>
            <a:r>
              <a:rPr lang="en-US" sz="1500" dirty="0"/>
              <a:t>= 8.4%</a:t>
            </a:r>
          </a:p>
          <a:p>
            <a:pPr>
              <a:buSzPct val="150000"/>
            </a:pPr>
            <a:r>
              <a:rPr lang="en-US" sz="1500" dirty="0"/>
              <a:t>Other Years: $94/year average</a:t>
            </a:r>
            <a:endParaRPr lang="en-US" sz="1500" dirty="0">
              <a:highlight>
                <a:srgbClr val="FFFF00"/>
              </a:highlight>
            </a:endParaRPr>
          </a:p>
        </p:txBody>
      </p:sp>
      <p:sp>
        <p:nvSpPr>
          <p:cNvPr id="2" name="TextBox 1">
            <a:extLst>
              <a:ext uri="{FF2B5EF4-FFF2-40B4-BE49-F238E27FC236}">
                <a16:creationId xmlns:a16="http://schemas.microsoft.com/office/drawing/2014/main" id="{C5C66EAD-15FC-19F8-67BC-1D242D216988}"/>
              </a:ext>
            </a:extLst>
          </p:cNvPr>
          <p:cNvSpPr txBox="1"/>
          <p:nvPr/>
        </p:nvSpPr>
        <p:spPr>
          <a:xfrm>
            <a:off x="457199" y="3804473"/>
            <a:ext cx="5561915" cy="230832"/>
          </a:xfrm>
          <a:prstGeom prst="rect">
            <a:avLst/>
          </a:prstGeom>
          <a:noFill/>
        </p:spPr>
        <p:txBody>
          <a:bodyPr wrap="square" rtlCol="0">
            <a:spAutoFit/>
          </a:bodyPr>
          <a:lstStyle/>
          <a:p>
            <a:pPr>
              <a:buSzPct val="150000"/>
            </a:pPr>
            <a:r>
              <a:rPr lang="en-US" sz="900" dirty="0">
                <a:solidFill>
                  <a:srgbClr val="595959"/>
                </a:solidFill>
                <a:latin typeface="Gotham Book" pitchFamily="50" charset="0"/>
              </a:rPr>
              <a:t>Assumes 2% annual increase in existing property values</a:t>
            </a:r>
          </a:p>
        </p:txBody>
      </p:sp>
      <p:pic>
        <p:nvPicPr>
          <p:cNvPr id="5" name="Picture 4">
            <a:extLst>
              <a:ext uri="{FF2B5EF4-FFF2-40B4-BE49-F238E27FC236}">
                <a16:creationId xmlns:a16="http://schemas.microsoft.com/office/drawing/2014/main" id="{58363CDF-EBDF-6A00-5873-12F6C51F5AC2}"/>
              </a:ext>
            </a:extLst>
          </p:cNvPr>
          <p:cNvPicPr>
            <a:picLocks noChangeAspect="1"/>
          </p:cNvPicPr>
          <p:nvPr/>
        </p:nvPicPr>
        <p:blipFill>
          <a:blip r:embed="rId3"/>
          <a:stretch>
            <a:fillRect/>
          </a:stretch>
        </p:blipFill>
        <p:spPr>
          <a:xfrm>
            <a:off x="457199" y="1108195"/>
            <a:ext cx="5633636" cy="2773638"/>
          </a:xfrm>
          <a:prstGeom prst="rect">
            <a:avLst/>
          </a:prstGeom>
        </p:spPr>
      </p:pic>
    </p:spTree>
    <p:extLst>
      <p:ext uri="{BB962C8B-B14F-4D97-AF65-F5344CB8AC3E}">
        <p14:creationId xmlns:p14="http://schemas.microsoft.com/office/powerpoint/2010/main" val="77007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9B5DC8-0D07-D982-985E-0F7235A2FE46}"/>
              </a:ext>
            </a:extLst>
          </p:cNvPr>
          <p:cNvSpPr>
            <a:spLocks noGrp="1"/>
          </p:cNvSpPr>
          <p:nvPr>
            <p:ph type="sldNum" sz="quarter" idx="12"/>
          </p:nvPr>
        </p:nvSpPr>
        <p:spPr/>
        <p:txBody>
          <a:bodyPr/>
          <a:lstStyle/>
          <a:p>
            <a:pPr>
              <a:defRPr/>
            </a:pPr>
            <a:fld id="{CCD9E67A-F8E0-4AFA-91AC-5B8E082DFCA0}" type="slidenum">
              <a:rPr lang="en-US" altLang="en-US" smtClean="0"/>
              <a:pPr>
                <a:defRPr/>
              </a:pPr>
              <a:t>14</a:t>
            </a:fld>
            <a:endParaRPr lang="en-US" altLang="en-US" dirty="0"/>
          </a:p>
        </p:txBody>
      </p:sp>
      <p:graphicFrame>
        <p:nvGraphicFramePr>
          <p:cNvPr id="10" name="Content Placeholder 9">
            <a:extLst>
              <a:ext uri="{FF2B5EF4-FFF2-40B4-BE49-F238E27FC236}">
                <a16:creationId xmlns:a16="http://schemas.microsoft.com/office/drawing/2014/main" id="{ADBB2AFE-2BA2-215A-B332-7BF8A6E96125}"/>
              </a:ext>
            </a:extLst>
          </p:cNvPr>
          <p:cNvGraphicFramePr>
            <a:graphicFrameLocks noGrp="1"/>
          </p:cNvGraphicFramePr>
          <p:nvPr>
            <p:ph sz="quarter" idx="13"/>
            <p:extLst>
              <p:ext uri="{D42A27DB-BD31-4B8C-83A1-F6EECF244321}">
                <p14:modId xmlns:p14="http://schemas.microsoft.com/office/powerpoint/2010/main" val="2174425087"/>
              </p:ext>
            </p:extLst>
          </p:nvPr>
        </p:nvGraphicFramePr>
        <p:xfrm>
          <a:off x="951345" y="1212735"/>
          <a:ext cx="6944035" cy="1905000"/>
        </p:xfrm>
        <a:graphic>
          <a:graphicData uri="http://schemas.openxmlformats.org/drawingml/2006/table">
            <a:tbl>
              <a:tblPr>
                <a:tableStyleId>{5C22544A-7EE6-4342-B048-85BDC9FD1C3A}</a:tableStyleId>
              </a:tblPr>
              <a:tblGrid>
                <a:gridCol w="1466719">
                  <a:extLst>
                    <a:ext uri="{9D8B030D-6E8A-4147-A177-3AD203B41FA5}">
                      <a16:colId xmlns:a16="http://schemas.microsoft.com/office/drawing/2014/main" val="3055543949"/>
                    </a:ext>
                  </a:extLst>
                </a:gridCol>
                <a:gridCol w="1369329">
                  <a:extLst>
                    <a:ext uri="{9D8B030D-6E8A-4147-A177-3AD203B41FA5}">
                      <a16:colId xmlns:a16="http://schemas.microsoft.com/office/drawing/2014/main" val="3873172802"/>
                    </a:ext>
                  </a:extLst>
                </a:gridCol>
                <a:gridCol w="1369329">
                  <a:extLst>
                    <a:ext uri="{9D8B030D-6E8A-4147-A177-3AD203B41FA5}">
                      <a16:colId xmlns:a16="http://schemas.microsoft.com/office/drawing/2014/main" val="4292732831"/>
                    </a:ext>
                  </a:extLst>
                </a:gridCol>
                <a:gridCol w="1369329">
                  <a:extLst>
                    <a:ext uri="{9D8B030D-6E8A-4147-A177-3AD203B41FA5}">
                      <a16:colId xmlns:a16="http://schemas.microsoft.com/office/drawing/2014/main" val="1438448892"/>
                    </a:ext>
                  </a:extLst>
                </a:gridCol>
                <a:gridCol w="1369329">
                  <a:extLst>
                    <a:ext uri="{9D8B030D-6E8A-4147-A177-3AD203B41FA5}">
                      <a16:colId xmlns:a16="http://schemas.microsoft.com/office/drawing/2014/main" val="1066961574"/>
                    </a:ext>
                  </a:extLst>
                </a:gridCol>
              </a:tblGrid>
              <a:tr h="182880">
                <a:tc gridSpan="5">
                  <a:txBody>
                    <a:bodyPr/>
                    <a:lstStyle/>
                    <a:p>
                      <a:pPr algn="ctr" fontAlgn="b"/>
                      <a:r>
                        <a:rPr lang="en-US" sz="1200" u="none" strike="noStrike" dirty="0">
                          <a:solidFill>
                            <a:schemeClr val="bg1"/>
                          </a:solidFill>
                          <a:effectLst/>
                          <a:latin typeface="Gotham Medium" pitchFamily="50" charset="0"/>
                        </a:rPr>
                        <a:t>Taxable Market Values By Classification</a:t>
                      </a:r>
                      <a:endParaRPr lang="en-US" sz="1200" b="0" i="0" u="none" strike="noStrike" dirty="0">
                        <a:solidFill>
                          <a:schemeClr val="bg1"/>
                        </a:solidFill>
                        <a:effectLst/>
                        <a:latin typeface="Gotham Medium" pitchFamily="50" charset="0"/>
                      </a:endParaRPr>
                    </a:p>
                  </a:txBody>
                  <a:tcPr marL="7620" marR="7620" marT="7620" marB="0" anchor="b">
                    <a:lnL w="12700" cap="flat" cmpd="sng" algn="ctr">
                      <a:solidFill>
                        <a:srgbClr val="003A70"/>
                      </a:solidFill>
                      <a:prstDash val="solid"/>
                      <a:round/>
                      <a:headEnd type="none" w="med" len="med"/>
                      <a:tailEnd type="none" w="med" len="med"/>
                    </a:lnL>
                    <a:lnR w="12700" cap="flat" cmpd="sng" algn="ctr">
                      <a:solidFill>
                        <a:srgbClr val="003A70"/>
                      </a:solidFill>
                      <a:prstDash val="solid"/>
                      <a:round/>
                      <a:headEnd type="none" w="med" len="med"/>
                      <a:tailEnd type="none" w="med" len="med"/>
                    </a:lnR>
                    <a:lnT w="12700" cap="flat" cmpd="sng" algn="ctr">
                      <a:solidFill>
                        <a:srgbClr val="003A70"/>
                      </a:solidFill>
                      <a:prstDash val="solid"/>
                      <a:round/>
                      <a:headEnd type="none" w="med" len="med"/>
                      <a:tailEnd type="none" w="med" len="med"/>
                    </a:lnT>
                    <a:lnB w="12700" cap="flat" cmpd="sng" algn="ctr">
                      <a:solidFill>
                        <a:schemeClr val="bg1"/>
                      </a:solidFill>
                      <a:prstDash val="sysDot"/>
                      <a:round/>
                      <a:headEnd type="none" w="med" len="med"/>
                      <a:tailEnd type="none" w="med" len="med"/>
                    </a:lnB>
                    <a:solidFill>
                      <a:srgbClr val="003A7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0742626"/>
                  </a:ext>
                </a:extLst>
              </a:tr>
              <a:tr h="182880">
                <a:tc>
                  <a:txBody>
                    <a:bodyPr/>
                    <a:lstStyle/>
                    <a:p>
                      <a:pPr algn="ctr" fontAlgn="b"/>
                      <a:r>
                        <a:rPr lang="en-US" sz="1200" u="none" strike="noStrike" dirty="0">
                          <a:solidFill>
                            <a:schemeClr val="bg1"/>
                          </a:solidFill>
                          <a:effectLst/>
                          <a:latin typeface="Gotham Medium" pitchFamily="50" charset="0"/>
                        </a:rPr>
                        <a:t>Classification</a:t>
                      </a:r>
                      <a:endParaRPr lang="en-US" sz="1200" b="0" i="0" u="none" strike="noStrike" dirty="0">
                        <a:solidFill>
                          <a:schemeClr val="bg1"/>
                        </a:solidFill>
                        <a:effectLst/>
                        <a:latin typeface="Gotham Medium" pitchFamily="50" charset="0"/>
                      </a:endParaRPr>
                    </a:p>
                  </a:txBody>
                  <a:tcPr marL="7620" marR="7620" marT="7620" marB="0" anchor="b">
                    <a:lnL w="12700" cap="flat" cmpd="sng" algn="ctr">
                      <a:solidFill>
                        <a:srgbClr val="003A70"/>
                      </a:solidFill>
                      <a:prstDash val="solid"/>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rgbClr val="003A70"/>
                      </a:solidFill>
                      <a:prstDash val="sysDot"/>
                      <a:round/>
                      <a:headEnd type="none" w="med" len="med"/>
                      <a:tailEnd type="none" w="med" len="med"/>
                    </a:lnB>
                    <a:solidFill>
                      <a:srgbClr val="003A70"/>
                    </a:solidFill>
                  </a:tcPr>
                </a:tc>
                <a:tc>
                  <a:txBody>
                    <a:bodyPr/>
                    <a:lstStyle/>
                    <a:p>
                      <a:pPr algn="ctr" fontAlgn="b"/>
                      <a:r>
                        <a:rPr lang="en-US" sz="1200" u="none" strike="noStrike" dirty="0">
                          <a:solidFill>
                            <a:schemeClr val="bg1"/>
                          </a:solidFill>
                          <a:effectLst/>
                          <a:latin typeface="Gotham Medium" pitchFamily="50" charset="0"/>
                        </a:rPr>
                        <a:t>2025</a:t>
                      </a:r>
                      <a:endParaRPr lang="en-US" sz="1200" b="0" i="0" u="none" strike="noStrike" dirty="0">
                        <a:solidFill>
                          <a:schemeClr val="bg1"/>
                        </a:solidFill>
                        <a:effectLst/>
                        <a:latin typeface="Gotham Medium" pitchFamily="50" charset="0"/>
                      </a:endParaRPr>
                    </a:p>
                  </a:txBody>
                  <a:tcPr marL="7620" marR="7620" marT="7620" marB="0" anchor="b">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rgbClr val="003A70"/>
                      </a:solidFill>
                      <a:prstDash val="sysDot"/>
                      <a:round/>
                      <a:headEnd type="none" w="med" len="med"/>
                      <a:tailEnd type="none" w="med" len="med"/>
                    </a:lnB>
                    <a:solidFill>
                      <a:srgbClr val="003A70"/>
                    </a:solidFill>
                  </a:tcPr>
                </a:tc>
                <a:tc>
                  <a:txBody>
                    <a:bodyPr/>
                    <a:lstStyle/>
                    <a:p>
                      <a:pPr algn="ctr" fontAlgn="b"/>
                      <a:r>
                        <a:rPr lang="en-US" sz="1200" u="none" strike="noStrike" dirty="0">
                          <a:solidFill>
                            <a:schemeClr val="bg1"/>
                          </a:solidFill>
                          <a:effectLst/>
                          <a:latin typeface="Gotham Medium" pitchFamily="50" charset="0"/>
                        </a:rPr>
                        <a:t>2026</a:t>
                      </a:r>
                      <a:endParaRPr lang="en-US" sz="1200" b="0" i="0" u="none" strike="noStrike" dirty="0">
                        <a:solidFill>
                          <a:schemeClr val="bg1"/>
                        </a:solidFill>
                        <a:effectLst/>
                        <a:latin typeface="Gotham Medium" pitchFamily="50" charset="0"/>
                      </a:endParaRPr>
                    </a:p>
                  </a:txBody>
                  <a:tcPr marL="7620" marR="7620" marT="7620" marB="0" anchor="b">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rgbClr val="003A70"/>
                      </a:solidFill>
                      <a:prstDash val="sysDot"/>
                      <a:round/>
                      <a:headEnd type="none" w="med" len="med"/>
                      <a:tailEnd type="none" w="med" len="med"/>
                    </a:lnB>
                    <a:solidFill>
                      <a:srgbClr val="003A70"/>
                    </a:solidFill>
                  </a:tcPr>
                </a:tc>
                <a:tc>
                  <a:txBody>
                    <a:bodyPr/>
                    <a:lstStyle/>
                    <a:p>
                      <a:pPr algn="ctr" fontAlgn="b"/>
                      <a:r>
                        <a:rPr lang="en-US" sz="1200" u="none" strike="noStrike" dirty="0">
                          <a:solidFill>
                            <a:schemeClr val="bg1"/>
                          </a:solidFill>
                          <a:effectLst/>
                          <a:latin typeface="Gotham Medium" pitchFamily="50" charset="0"/>
                        </a:rPr>
                        <a:t>Change ($)</a:t>
                      </a:r>
                      <a:endParaRPr lang="en-US" sz="1200" b="0" i="0" u="none" strike="noStrike" dirty="0">
                        <a:solidFill>
                          <a:schemeClr val="bg1"/>
                        </a:solidFill>
                        <a:effectLst/>
                        <a:latin typeface="Gotham Medium" pitchFamily="50" charset="0"/>
                      </a:endParaRPr>
                    </a:p>
                  </a:txBody>
                  <a:tcPr marL="7620" marR="7620" marT="7620" marB="0" anchor="b">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rgbClr val="003A70"/>
                      </a:solidFill>
                      <a:prstDash val="sysDot"/>
                      <a:round/>
                      <a:headEnd type="none" w="med" len="med"/>
                      <a:tailEnd type="none" w="med" len="med"/>
                    </a:lnB>
                    <a:solidFill>
                      <a:srgbClr val="003A70"/>
                    </a:solidFill>
                  </a:tcPr>
                </a:tc>
                <a:tc>
                  <a:txBody>
                    <a:bodyPr/>
                    <a:lstStyle/>
                    <a:p>
                      <a:pPr algn="ctr" fontAlgn="b"/>
                      <a:r>
                        <a:rPr lang="en-US" sz="1200" u="none" strike="noStrike" dirty="0">
                          <a:solidFill>
                            <a:schemeClr val="bg1"/>
                          </a:solidFill>
                          <a:effectLst/>
                          <a:latin typeface="Gotham Medium" pitchFamily="50" charset="0"/>
                        </a:rPr>
                        <a:t>Change (%)</a:t>
                      </a:r>
                      <a:endParaRPr lang="en-US" sz="1200" b="0" i="0" u="none" strike="noStrike" dirty="0">
                        <a:solidFill>
                          <a:schemeClr val="bg1"/>
                        </a:solidFill>
                        <a:effectLst/>
                        <a:latin typeface="Gotham Medium" pitchFamily="50" charset="0"/>
                      </a:endParaRPr>
                    </a:p>
                  </a:txBody>
                  <a:tcPr marL="7620" marR="7620" marT="7620" marB="0" anchor="b">
                    <a:lnL w="12700" cap="flat" cmpd="sng" algn="ctr">
                      <a:solidFill>
                        <a:schemeClr val="bg1"/>
                      </a:solidFill>
                      <a:prstDash val="sysDot"/>
                      <a:round/>
                      <a:headEnd type="none" w="med" len="med"/>
                      <a:tailEnd type="none" w="med" len="med"/>
                    </a:lnL>
                    <a:lnR w="12700" cap="flat" cmpd="sng" algn="ctr">
                      <a:solidFill>
                        <a:srgbClr val="003A70"/>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rgbClr val="003A70"/>
                      </a:solidFill>
                      <a:prstDash val="sysDot"/>
                      <a:round/>
                      <a:headEnd type="none" w="med" len="med"/>
                      <a:tailEnd type="none" w="med" len="med"/>
                    </a:lnB>
                    <a:solidFill>
                      <a:srgbClr val="003A70"/>
                    </a:solidFill>
                  </a:tcPr>
                </a:tc>
                <a:extLst>
                  <a:ext uri="{0D108BD9-81ED-4DB2-BD59-A6C34878D82A}">
                    <a16:rowId xmlns:a16="http://schemas.microsoft.com/office/drawing/2014/main" val="307775551"/>
                  </a:ext>
                </a:extLst>
              </a:tr>
              <a:tr h="182880">
                <a:tc>
                  <a:txBody>
                    <a:bodyPr/>
                    <a:lstStyle/>
                    <a:p>
                      <a:pPr algn="l" fontAlgn="b"/>
                      <a:r>
                        <a:rPr lang="en-US" sz="1200" u="none" strike="noStrike" dirty="0">
                          <a:solidFill>
                            <a:srgbClr val="595959"/>
                          </a:solidFill>
                          <a:effectLst/>
                          <a:latin typeface="Gotham Book" pitchFamily="50" charset="0"/>
                        </a:rPr>
                        <a:t>Residential</a:t>
                      </a:r>
                      <a:endParaRPr lang="en-US" sz="1200" b="0" i="0" u="none" strike="noStrike" dirty="0">
                        <a:solidFill>
                          <a:srgbClr val="595959"/>
                        </a:solidFill>
                        <a:effectLst/>
                        <a:latin typeface="Gotham Book" pitchFamily="50" charset="0"/>
                      </a:endParaRPr>
                    </a:p>
                  </a:txBody>
                  <a:tcPr marL="45720" marR="45720" marT="7620" marB="0" anchor="b">
                    <a:lnL w="12700" cap="flat" cmpd="sng" algn="ctr">
                      <a:solidFill>
                        <a:srgbClr val="003A70"/>
                      </a:solidFill>
                      <a:prstDash val="solid"/>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tc>
                  <a:txBody>
                    <a:bodyPr/>
                    <a:lstStyle/>
                    <a:p>
                      <a:pPr algn="r" fontAlgn="b"/>
                      <a:r>
                        <a:rPr lang="en-US" sz="1200" u="none" strike="noStrike" dirty="0">
                          <a:solidFill>
                            <a:srgbClr val="595959"/>
                          </a:solidFill>
                          <a:effectLst/>
                          <a:latin typeface="Gotham Book" pitchFamily="50" charset="0"/>
                        </a:rPr>
                        <a:t>5,852,855,546 </a:t>
                      </a:r>
                      <a:endParaRPr lang="en-US" sz="1200" b="0" i="0" u="none" strike="noStrike" dirty="0">
                        <a:solidFill>
                          <a:srgbClr val="595959"/>
                        </a:solidFill>
                        <a:effectLst/>
                        <a:latin typeface="Gotham Book" pitchFamily="50" charset="0"/>
                      </a:endParaRPr>
                    </a:p>
                  </a:txBody>
                  <a:tcPr marL="7620" marR="457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tc>
                  <a:txBody>
                    <a:bodyPr/>
                    <a:lstStyle/>
                    <a:p>
                      <a:pPr algn="r" fontAlgn="b"/>
                      <a:r>
                        <a:rPr lang="en-US" sz="1200" u="none" strike="noStrike" dirty="0">
                          <a:solidFill>
                            <a:srgbClr val="595959"/>
                          </a:solidFill>
                          <a:effectLst/>
                          <a:latin typeface="Gotham Book" pitchFamily="50" charset="0"/>
                        </a:rPr>
                        <a:t>6,027,812,537 </a:t>
                      </a:r>
                      <a:endParaRPr lang="en-US" sz="1200" b="0" i="0" u="none" strike="noStrike" dirty="0">
                        <a:solidFill>
                          <a:srgbClr val="595959"/>
                        </a:solidFill>
                        <a:effectLst/>
                        <a:latin typeface="Gotham Book" pitchFamily="50" charset="0"/>
                      </a:endParaRPr>
                    </a:p>
                  </a:txBody>
                  <a:tcPr marL="7620" marR="457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tc>
                  <a:txBody>
                    <a:bodyPr/>
                    <a:lstStyle/>
                    <a:p>
                      <a:pPr algn="r" fontAlgn="b"/>
                      <a:r>
                        <a:rPr lang="en-US" sz="1200" b="0" i="0" u="none" strike="noStrike" dirty="0">
                          <a:solidFill>
                            <a:srgbClr val="595959"/>
                          </a:solidFill>
                          <a:effectLst/>
                          <a:latin typeface="Gotham Book" pitchFamily="50" charset="0"/>
                        </a:rPr>
                        <a:t>174,956,991</a:t>
                      </a:r>
                    </a:p>
                  </a:txBody>
                  <a:tcPr marL="7620" marR="457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tc>
                  <a:txBody>
                    <a:bodyPr/>
                    <a:lstStyle/>
                    <a:p>
                      <a:pPr algn="ctr" fontAlgn="b"/>
                      <a:r>
                        <a:rPr lang="en-US" sz="1200" u="none" strike="noStrike" dirty="0">
                          <a:solidFill>
                            <a:srgbClr val="595959"/>
                          </a:solidFill>
                          <a:effectLst/>
                          <a:latin typeface="Gotham Book" pitchFamily="50" charset="0"/>
                        </a:rPr>
                        <a:t>2.99%</a:t>
                      </a:r>
                      <a:endParaRPr lang="en-US" sz="1200" b="0" i="0" u="none" strike="noStrike" dirty="0">
                        <a:solidFill>
                          <a:srgbClr val="595959"/>
                        </a:solidFill>
                        <a:effectLst/>
                        <a:latin typeface="Gotham Book" pitchFamily="50" charset="0"/>
                      </a:endParaRPr>
                    </a:p>
                  </a:txBody>
                  <a:tcPr marL="7620" marR="76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olid"/>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extLst>
                  <a:ext uri="{0D108BD9-81ED-4DB2-BD59-A6C34878D82A}">
                    <a16:rowId xmlns:a16="http://schemas.microsoft.com/office/drawing/2014/main" val="1694355664"/>
                  </a:ext>
                </a:extLst>
              </a:tr>
              <a:tr h="182880">
                <a:tc>
                  <a:txBody>
                    <a:bodyPr/>
                    <a:lstStyle/>
                    <a:p>
                      <a:pPr algn="l" fontAlgn="b"/>
                      <a:r>
                        <a:rPr lang="en-US" sz="1200" u="none" strike="noStrike" dirty="0">
                          <a:solidFill>
                            <a:srgbClr val="595959"/>
                          </a:solidFill>
                          <a:effectLst/>
                          <a:latin typeface="Gotham Book" pitchFamily="50" charset="0"/>
                        </a:rPr>
                        <a:t>Commercial</a:t>
                      </a:r>
                      <a:endParaRPr lang="en-US" sz="1200" b="0" i="0" u="none" strike="noStrike" dirty="0">
                        <a:solidFill>
                          <a:srgbClr val="595959"/>
                        </a:solidFill>
                        <a:effectLst/>
                        <a:latin typeface="Gotham Book" pitchFamily="50" charset="0"/>
                      </a:endParaRPr>
                    </a:p>
                  </a:txBody>
                  <a:tcPr marL="45720" marR="45720" marT="7620" marB="0" anchor="b">
                    <a:lnL w="12700" cap="flat" cmpd="sng" algn="ctr">
                      <a:solidFill>
                        <a:srgbClr val="003A70"/>
                      </a:solidFill>
                      <a:prstDash val="solid"/>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tc>
                  <a:txBody>
                    <a:bodyPr/>
                    <a:lstStyle/>
                    <a:p>
                      <a:pPr algn="r" fontAlgn="b"/>
                      <a:r>
                        <a:rPr lang="en-US" sz="1200" u="none" strike="noStrike" dirty="0">
                          <a:solidFill>
                            <a:srgbClr val="595959"/>
                          </a:solidFill>
                          <a:effectLst/>
                          <a:latin typeface="Gotham Book" pitchFamily="50" charset="0"/>
                        </a:rPr>
                        <a:t>969,618,900 </a:t>
                      </a:r>
                      <a:endParaRPr lang="en-US" sz="1200" b="0" i="0" u="none" strike="noStrike" dirty="0">
                        <a:solidFill>
                          <a:srgbClr val="595959"/>
                        </a:solidFill>
                        <a:effectLst/>
                        <a:latin typeface="Gotham Book" pitchFamily="50" charset="0"/>
                      </a:endParaRPr>
                    </a:p>
                  </a:txBody>
                  <a:tcPr marL="7620" marR="457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tc>
                  <a:txBody>
                    <a:bodyPr/>
                    <a:lstStyle/>
                    <a:p>
                      <a:pPr algn="r" fontAlgn="b"/>
                      <a:r>
                        <a:rPr lang="en-US" sz="1200" u="none" strike="noStrike" dirty="0">
                          <a:solidFill>
                            <a:srgbClr val="595959"/>
                          </a:solidFill>
                          <a:effectLst/>
                          <a:latin typeface="Gotham Book" pitchFamily="50" charset="0"/>
                        </a:rPr>
                        <a:t>1,001,965,200 </a:t>
                      </a:r>
                      <a:endParaRPr lang="en-US" sz="1200" b="0" i="0" u="none" strike="noStrike" dirty="0">
                        <a:solidFill>
                          <a:srgbClr val="595959"/>
                        </a:solidFill>
                        <a:effectLst/>
                        <a:latin typeface="Gotham Book" pitchFamily="50" charset="0"/>
                      </a:endParaRPr>
                    </a:p>
                  </a:txBody>
                  <a:tcPr marL="7620" marR="457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tc>
                  <a:txBody>
                    <a:bodyPr/>
                    <a:lstStyle/>
                    <a:p>
                      <a:pPr algn="r" fontAlgn="b"/>
                      <a:r>
                        <a:rPr lang="en-US" sz="1200" u="none" strike="noStrike" dirty="0">
                          <a:solidFill>
                            <a:srgbClr val="595959"/>
                          </a:solidFill>
                          <a:effectLst/>
                          <a:latin typeface="Gotham Book" pitchFamily="50" charset="0"/>
                        </a:rPr>
                        <a:t>32,346,300 </a:t>
                      </a:r>
                      <a:endParaRPr lang="en-US" sz="1200" b="0" i="0" u="none" strike="noStrike" dirty="0">
                        <a:solidFill>
                          <a:srgbClr val="595959"/>
                        </a:solidFill>
                        <a:effectLst/>
                        <a:latin typeface="Gotham Book" pitchFamily="50" charset="0"/>
                      </a:endParaRPr>
                    </a:p>
                  </a:txBody>
                  <a:tcPr marL="7620" marR="457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tc>
                  <a:txBody>
                    <a:bodyPr/>
                    <a:lstStyle/>
                    <a:p>
                      <a:pPr algn="ctr" fontAlgn="b"/>
                      <a:r>
                        <a:rPr lang="en-US" sz="1200" u="none" strike="noStrike" dirty="0">
                          <a:solidFill>
                            <a:srgbClr val="595959"/>
                          </a:solidFill>
                          <a:effectLst/>
                          <a:latin typeface="Gotham Book" pitchFamily="50" charset="0"/>
                        </a:rPr>
                        <a:t>3.34%</a:t>
                      </a:r>
                      <a:endParaRPr lang="en-US" sz="1200" b="0" i="0" u="none" strike="noStrike" dirty="0">
                        <a:solidFill>
                          <a:srgbClr val="595959"/>
                        </a:solidFill>
                        <a:effectLst/>
                        <a:latin typeface="Gotham Book" pitchFamily="50" charset="0"/>
                      </a:endParaRPr>
                    </a:p>
                  </a:txBody>
                  <a:tcPr marL="7620" marR="76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olid"/>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extLst>
                  <a:ext uri="{0D108BD9-81ED-4DB2-BD59-A6C34878D82A}">
                    <a16:rowId xmlns:a16="http://schemas.microsoft.com/office/drawing/2014/main" val="2555630454"/>
                  </a:ext>
                </a:extLst>
              </a:tr>
              <a:tr h="182880">
                <a:tc>
                  <a:txBody>
                    <a:bodyPr/>
                    <a:lstStyle/>
                    <a:p>
                      <a:pPr algn="l" fontAlgn="b"/>
                      <a:r>
                        <a:rPr lang="en-US" sz="1200" u="none" strike="noStrike" dirty="0">
                          <a:solidFill>
                            <a:srgbClr val="595959"/>
                          </a:solidFill>
                          <a:effectLst/>
                          <a:latin typeface="Gotham Book" pitchFamily="50" charset="0"/>
                        </a:rPr>
                        <a:t>Industrial</a:t>
                      </a:r>
                      <a:endParaRPr lang="en-US" sz="1200" b="0" i="0" u="none" strike="noStrike" dirty="0">
                        <a:solidFill>
                          <a:srgbClr val="595959"/>
                        </a:solidFill>
                        <a:effectLst/>
                        <a:latin typeface="Gotham Book" pitchFamily="50" charset="0"/>
                      </a:endParaRPr>
                    </a:p>
                  </a:txBody>
                  <a:tcPr marL="45720" marR="45720" marT="7620" marB="0" anchor="b">
                    <a:lnL w="12700" cap="flat" cmpd="sng" algn="ctr">
                      <a:solidFill>
                        <a:srgbClr val="003A70"/>
                      </a:solidFill>
                      <a:prstDash val="solid"/>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tc>
                  <a:txBody>
                    <a:bodyPr/>
                    <a:lstStyle/>
                    <a:p>
                      <a:pPr algn="r" fontAlgn="b"/>
                      <a:r>
                        <a:rPr lang="en-US" sz="1200" u="none" strike="noStrike" dirty="0">
                          <a:solidFill>
                            <a:srgbClr val="595959"/>
                          </a:solidFill>
                          <a:effectLst/>
                          <a:latin typeface="Gotham Book" pitchFamily="50" charset="0"/>
                        </a:rPr>
                        <a:t>911,248,900 </a:t>
                      </a:r>
                      <a:endParaRPr lang="en-US" sz="1200" b="0" i="0" u="none" strike="noStrike" dirty="0">
                        <a:solidFill>
                          <a:srgbClr val="595959"/>
                        </a:solidFill>
                        <a:effectLst/>
                        <a:latin typeface="Gotham Book" pitchFamily="50" charset="0"/>
                      </a:endParaRPr>
                    </a:p>
                  </a:txBody>
                  <a:tcPr marL="7620" marR="457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tc>
                  <a:txBody>
                    <a:bodyPr/>
                    <a:lstStyle/>
                    <a:p>
                      <a:pPr algn="r" fontAlgn="b"/>
                      <a:r>
                        <a:rPr lang="en-US" sz="1200" u="none" strike="noStrike" dirty="0">
                          <a:solidFill>
                            <a:srgbClr val="595959"/>
                          </a:solidFill>
                          <a:effectLst/>
                          <a:latin typeface="Gotham Book" pitchFamily="50" charset="0"/>
                        </a:rPr>
                        <a:t>982,752,800 </a:t>
                      </a:r>
                      <a:endParaRPr lang="en-US" sz="1200" b="0" i="0" u="none" strike="noStrike" dirty="0">
                        <a:solidFill>
                          <a:srgbClr val="595959"/>
                        </a:solidFill>
                        <a:effectLst/>
                        <a:latin typeface="Gotham Book" pitchFamily="50" charset="0"/>
                      </a:endParaRPr>
                    </a:p>
                  </a:txBody>
                  <a:tcPr marL="7620" marR="457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tc>
                  <a:txBody>
                    <a:bodyPr/>
                    <a:lstStyle/>
                    <a:p>
                      <a:pPr algn="r" fontAlgn="b"/>
                      <a:r>
                        <a:rPr lang="en-US" sz="1200" u="none" strike="noStrike" dirty="0">
                          <a:solidFill>
                            <a:srgbClr val="595959"/>
                          </a:solidFill>
                          <a:effectLst/>
                          <a:latin typeface="Gotham Book" pitchFamily="50" charset="0"/>
                        </a:rPr>
                        <a:t>71,503,900 </a:t>
                      </a:r>
                      <a:endParaRPr lang="en-US" sz="1200" b="0" i="0" u="none" strike="noStrike" dirty="0">
                        <a:solidFill>
                          <a:srgbClr val="595959"/>
                        </a:solidFill>
                        <a:effectLst/>
                        <a:latin typeface="Gotham Book" pitchFamily="50" charset="0"/>
                      </a:endParaRPr>
                    </a:p>
                  </a:txBody>
                  <a:tcPr marL="7620" marR="457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tc>
                  <a:txBody>
                    <a:bodyPr/>
                    <a:lstStyle/>
                    <a:p>
                      <a:pPr algn="ctr" fontAlgn="b"/>
                      <a:r>
                        <a:rPr lang="en-US" sz="1200" u="none" strike="noStrike" dirty="0">
                          <a:solidFill>
                            <a:srgbClr val="595959"/>
                          </a:solidFill>
                          <a:effectLst/>
                          <a:latin typeface="Gotham Book" pitchFamily="50" charset="0"/>
                        </a:rPr>
                        <a:t>7.85%</a:t>
                      </a:r>
                      <a:endParaRPr lang="en-US" sz="1200" b="0" i="0" u="none" strike="noStrike" dirty="0">
                        <a:solidFill>
                          <a:srgbClr val="595959"/>
                        </a:solidFill>
                        <a:effectLst/>
                        <a:latin typeface="Gotham Book" pitchFamily="50" charset="0"/>
                      </a:endParaRPr>
                    </a:p>
                  </a:txBody>
                  <a:tcPr marL="7620" marR="76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olid"/>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extLst>
                  <a:ext uri="{0D108BD9-81ED-4DB2-BD59-A6C34878D82A}">
                    <a16:rowId xmlns:a16="http://schemas.microsoft.com/office/drawing/2014/main" val="476377204"/>
                  </a:ext>
                </a:extLst>
              </a:tr>
              <a:tr h="182880">
                <a:tc>
                  <a:txBody>
                    <a:bodyPr/>
                    <a:lstStyle/>
                    <a:p>
                      <a:pPr algn="l" fontAlgn="b"/>
                      <a:r>
                        <a:rPr lang="en-US" sz="1200" u="none" strike="noStrike" dirty="0">
                          <a:solidFill>
                            <a:srgbClr val="595959"/>
                          </a:solidFill>
                          <a:effectLst/>
                          <a:latin typeface="Gotham Book" pitchFamily="50" charset="0"/>
                        </a:rPr>
                        <a:t>Utility</a:t>
                      </a:r>
                      <a:endParaRPr lang="en-US" sz="1200" b="0" i="0" u="none" strike="noStrike" dirty="0">
                        <a:solidFill>
                          <a:srgbClr val="595959"/>
                        </a:solidFill>
                        <a:effectLst/>
                        <a:latin typeface="Gotham Book" pitchFamily="50" charset="0"/>
                      </a:endParaRPr>
                    </a:p>
                  </a:txBody>
                  <a:tcPr marL="45720" marR="45720" marT="7620" marB="0" anchor="b">
                    <a:lnL w="12700" cap="flat" cmpd="sng" algn="ctr">
                      <a:solidFill>
                        <a:srgbClr val="003A70"/>
                      </a:solidFill>
                      <a:prstDash val="solid"/>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tc>
                  <a:txBody>
                    <a:bodyPr/>
                    <a:lstStyle/>
                    <a:p>
                      <a:pPr algn="r" fontAlgn="b"/>
                      <a:r>
                        <a:rPr lang="en-US" sz="1200" u="none" strike="noStrike" dirty="0">
                          <a:solidFill>
                            <a:srgbClr val="595959"/>
                          </a:solidFill>
                          <a:effectLst/>
                          <a:latin typeface="Gotham Book" pitchFamily="50" charset="0"/>
                        </a:rPr>
                        <a:t>181,932,900 </a:t>
                      </a:r>
                      <a:endParaRPr lang="en-US" sz="1200" b="0" i="0" u="none" strike="noStrike" dirty="0">
                        <a:solidFill>
                          <a:srgbClr val="595959"/>
                        </a:solidFill>
                        <a:effectLst/>
                        <a:latin typeface="Gotham Book" pitchFamily="50" charset="0"/>
                      </a:endParaRPr>
                    </a:p>
                  </a:txBody>
                  <a:tcPr marL="7620" marR="457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tc>
                  <a:txBody>
                    <a:bodyPr/>
                    <a:lstStyle/>
                    <a:p>
                      <a:pPr algn="r" fontAlgn="b"/>
                      <a:r>
                        <a:rPr lang="en-US" sz="1200" u="none" strike="noStrike" dirty="0">
                          <a:solidFill>
                            <a:srgbClr val="595959"/>
                          </a:solidFill>
                          <a:effectLst/>
                          <a:latin typeface="Gotham Book" pitchFamily="50" charset="0"/>
                        </a:rPr>
                        <a:t>182,443,400 </a:t>
                      </a:r>
                      <a:endParaRPr lang="en-US" sz="1200" b="0" i="0" u="none" strike="noStrike" dirty="0">
                        <a:solidFill>
                          <a:srgbClr val="595959"/>
                        </a:solidFill>
                        <a:effectLst/>
                        <a:latin typeface="Gotham Book" pitchFamily="50" charset="0"/>
                      </a:endParaRPr>
                    </a:p>
                  </a:txBody>
                  <a:tcPr marL="7620" marR="457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tc>
                  <a:txBody>
                    <a:bodyPr/>
                    <a:lstStyle/>
                    <a:p>
                      <a:pPr algn="r" fontAlgn="b"/>
                      <a:r>
                        <a:rPr lang="en-US" sz="1200" u="none" strike="noStrike" dirty="0">
                          <a:solidFill>
                            <a:srgbClr val="595959"/>
                          </a:solidFill>
                          <a:effectLst/>
                          <a:latin typeface="Gotham Book" pitchFamily="50" charset="0"/>
                        </a:rPr>
                        <a:t>510,500 </a:t>
                      </a:r>
                      <a:endParaRPr lang="en-US" sz="1200" b="0" i="0" u="none" strike="noStrike" dirty="0">
                        <a:solidFill>
                          <a:srgbClr val="595959"/>
                        </a:solidFill>
                        <a:effectLst/>
                        <a:latin typeface="Gotham Book" pitchFamily="50" charset="0"/>
                      </a:endParaRPr>
                    </a:p>
                  </a:txBody>
                  <a:tcPr marL="7620" marR="457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tc>
                  <a:txBody>
                    <a:bodyPr/>
                    <a:lstStyle/>
                    <a:p>
                      <a:pPr algn="ctr" fontAlgn="b"/>
                      <a:r>
                        <a:rPr lang="en-US" sz="1200" u="none" strike="noStrike" dirty="0">
                          <a:solidFill>
                            <a:srgbClr val="595959"/>
                          </a:solidFill>
                          <a:effectLst/>
                          <a:latin typeface="Gotham Book" pitchFamily="50" charset="0"/>
                        </a:rPr>
                        <a:t>0.29%</a:t>
                      </a:r>
                      <a:endParaRPr lang="en-US" sz="1200" b="0" i="0" u="none" strike="noStrike" dirty="0">
                        <a:solidFill>
                          <a:srgbClr val="595959"/>
                        </a:solidFill>
                        <a:effectLst/>
                        <a:latin typeface="Gotham Book" pitchFamily="50" charset="0"/>
                      </a:endParaRPr>
                    </a:p>
                  </a:txBody>
                  <a:tcPr marL="7620" marR="76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olid"/>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extLst>
                  <a:ext uri="{0D108BD9-81ED-4DB2-BD59-A6C34878D82A}">
                    <a16:rowId xmlns:a16="http://schemas.microsoft.com/office/drawing/2014/main" val="1403963760"/>
                  </a:ext>
                </a:extLst>
              </a:tr>
              <a:tr h="182880">
                <a:tc>
                  <a:txBody>
                    <a:bodyPr/>
                    <a:lstStyle/>
                    <a:p>
                      <a:pPr algn="l" fontAlgn="b"/>
                      <a:r>
                        <a:rPr lang="en-US" sz="1200" u="none" strike="noStrike" dirty="0">
                          <a:solidFill>
                            <a:srgbClr val="595959"/>
                          </a:solidFill>
                          <a:effectLst/>
                          <a:latin typeface="Gotham Book" pitchFamily="50" charset="0"/>
                        </a:rPr>
                        <a:t>Apartments</a:t>
                      </a:r>
                      <a:endParaRPr lang="en-US" sz="1200" b="0" i="0" u="none" strike="noStrike" dirty="0">
                        <a:solidFill>
                          <a:srgbClr val="595959"/>
                        </a:solidFill>
                        <a:effectLst/>
                        <a:latin typeface="Gotham Book" pitchFamily="50" charset="0"/>
                      </a:endParaRPr>
                    </a:p>
                  </a:txBody>
                  <a:tcPr marL="45720" marR="45720" marT="7620" marB="0" anchor="b">
                    <a:lnL w="12700" cap="flat" cmpd="sng" algn="ctr">
                      <a:solidFill>
                        <a:srgbClr val="003A70"/>
                      </a:solidFill>
                      <a:prstDash val="solid"/>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tc>
                  <a:txBody>
                    <a:bodyPr/>
                    <a:lstStyle/>
                    <a:p>
                      <a:pPr algn="r" fontAlgn="b"/>
                      <a:r>
                        <a:rPr lang="en-US" sz="1200" u="none" strike="noStrike" dirty="0">
                          <a:solidFill>
                            <a:srgbClr val="595959"/>
                          </a:solidFill>
                          <a:effectLst/>
                          <a:latin typeface="Gotham Book" pitchFamily="50" charset="0"/>
                        </a:rPr>
                        <a:t>1,505,988,900 </a:t>
                      </a:r>
                      <a:endParaRPr lang="en-US" sz="1200" b="0" i="0" u="none" strike="noStrike" dirty="0">
                        <a:solidFill>
                          <a:srgbClr val="595959"/>
                        </a:solidFill>
                        <a:effectLst/>
                        <a:latin typeface="Gotham Book" pitchFamily="50" charset="0"/>
                      </a:endParaRPr>
                    </a:p>
                  </a:txBody>
                  <a:tcPr marL="7620" marR="457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tc>
                  <a:txBody>
                    <a:bodyPr/>
                    <a:lstStyle/>
                    <a:p>
                      <a:pPr algn="r" fontAlgn="b"/>
                      <a:r>
                        <a:rPr lang="en-US" sz="1200" u="none" strike="noStrike" dirty="0">
                          <a:solidFill>
                            <a:srgbClr val="595959"/>
                          </a:solidFill>
                          <a:effectLst/>
                          <a:latin typeface="Gotham Book" pitchFamily="50" charset="0"/>
                        </a:rPr>
                        <a:t>1,474,111,600 </a:t>
                      </a:r>
                      <a:endParaRPr lang="en-US" sz="1200" b="0" i="0" u="none" strike="noStrike" dirty="0">
                        <a:solidFill>
                          <a:srgbClr val="595959"/>
                        </a:solidFill>
                        <a:effectLst/>
                        <a:latin typeface="Gotham Book" pitchFamily="50" charset="0"/>
                      </a:endParaRPr>
                    </a:p>
                  </a:txBody>
                  <a:tcPr marL="7620" marR="457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tc>
                  <a:txBody>
                    <a:bodyPr/>
                    <a:lstStyle/>
                    <a:p>
                      <a:pPr algn="r" fontAlgn="b"/>
                      <a:r>
                        <a:rPr lang="en-US" sz="1200" u="none" strike="noStrike" dirty="0">
                          <a:solidFill>
                            <a:srgbClr val="595959"/>
                          </a:solidFill>
                          <a:effectLst/>
                          <a:latin typeface="Gotham Book" pitchFamily="50" charset="0"/>
                        </a:rPr>
                        <a:t>31,877,300 </a:t>
                      </a:r>
                      <a:endParaRPr lang="en-US" sz="1200" b="0" i="0" u="none" strike="noStrike" dirty="0">
                        <a:solidFill>
                          <a:srgbClr val="595959"/>
                        </a:solidFill>
                        <a:effectLst/>
                        <a:latin typeface="Gotham Book" pitchFamily="50" charset="0"/>
                      </a:endParaRPr>
                    </a:p>
                  </a:txBody>
                  <a:tcPr marL="7620" marR="457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tc>
                  <a:txBody>
                    <a:bodyPr/>
                    <a:lstStyle/>
                    <a:p>
                      <a:pPr algn="ctr" fontAlgn="b"/>
                      <a:r>
                        <a:rPr lang="en-US" sz="1200" u="none" strike="noStrike" dirty="0">
                          <a:solidFill>
                            <a:srgbClr val="595959"/>
                          </a:solidFill>
                          <a:effectLst/>
                          <a:latin typeface="Gotham Book" pitchFamily="50" charset="0"/>
                        </a:rPr>
                        <a:t>2.13%</a:t>
                      </a:r>
                      <a:endParaRPr lang="en-US" sz="1200" b="0" i="0" u="none" strike="noStrike" dirty="0">
                        <a:solidFill>
                          <a:srgbClr val="595959"/>
                        </a:solidFill>
                        <a:effectLst/>
                        <a:latin typeface="Gotham Book" pitchFamily="50" charset="0"/>
                      </a:endParaRPr>
                    </a:p>
                  </a:txBody>
                  <a:tcPr marL="7620" marR="76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olid"/>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extLst>
                  <a:ext uri="{0D108BD9-81ED-4DB2-BD59-A6C34878D82A}">
                    <a16:rowId xmlns:a16="http://schemas.microsoft.com/office/drawing/2014/main" val="3695044621"/>
                  </a:ext>
                </a:extLst>
              </a:tr>
              <a:tr h="182880">
                <a:tc>
                  <a:txBody>
                    <a:bodyPr/>
                    <a:lstStyle/>
                    <a:p>
                      <a:pPr algn="l" fontAlgn="b"/>
                      <a:r>
                        <a:rPr lang="en-US" sz="1200" u="none" strike="noStrike" dirty="0">
                          <a:solidFill>
                            <a:srgbClr val="595959"/>
                          </a:solidFill>
                          <a:effectLst/>
                          <a:latin typeface="Gotham Book" pitchFamily="50" charset="0"/>
                        </a:rPr>
                        <a:t>Railroads</a:t>
                      </a:r>
                      <a:endParaRPr lang="en-US" sz="1200" b="0" i="0" u="none" strike="noStrike" dirty="0">
                        <a:solidFill>
                          <a:srgbClr val="595959"/>
                        </a:solidFill>
                        <a:effectLst/>
                        <a:latin typeface="Gotham Book" pitchFamily="50" charset="0"/>
                      </a:endParaRPr>
                    </a:p>
                  </a:txBody>
                  <a:tcPr marL="45720" marR="45720" marT="7620" marB="0" anchor="b">
                    <a:lnL w="12700" cap="flat" cmpd="sng" algn="ctr">
                      <a:solidFill>
                        <a:srgbClr val="003A70"/>
                      </a:solidFill>
                      <a:prstDash val="solid"/>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tc>
                  <a:txBody>
                    <a:bodyPr/>
                    <a:lstStyle/>
                    <a:p>
                      <a:pPr algn="r" fontAlgn="b"/>
                      <a:r>
                        <a:rPr lang="en-US" sz="1200" u="none" strike="noStrike" dirty="0">
                          <a:solidFill>
                            <a:srgbClr val="595959"/>
                          </a:solidFill>
                          <a:effectLst/>
                          <a:latin typeface="Gotham Book" pitchFamily="50" charset="0"/>
                        </a:rPr>
                        <a:t>8,734,600 </a:t>
                      </a:r>
                      <a:endParaRPr lang="en-US" sz="1200" b="0" i="0" u="none" strike="noStrike" dirty="0">
                        <a:solidFill>
                          <a:srgbClr val="595959"/>
                        </a:solidFill>
                        <a:effectLst/>
                        <a:latin typeface="Gotham Book" pitchFamily="50" charset="0"/>
                      </a:endParaRPr>
                    </a:p>
                  </a:txBody>
                  <a:tcPr marL="7620" marR="457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tc>
                  <a:txBody>
                    <a:bodyPr/>
                    <a:lstStyle/>
                    <a:p>
                      <a:pPr algn="r" fontAlgn="b"/>
                      <a:r>
                        <a:rPr lang="en-US" sz="1200" u="none" strike="noStrike" dirty="0">
                          <a:solidFill>
                            <a:srgbClr val="595959"/>
                          </a:solidFill>
                          <a:effectLst/>
                          <a:latin typeface="Gotham Book" pitchFamily="50" charset="0"/>
                        </a:rPr>
                        <a:t>8,734,600 </a:t>
                      </a:r>
                      <a:endParaRPr lang="en-US" sz="1200" b="0" i="0" u="none" strike="noStrike" dirty="0">
                        <a:solidFill>
                          <a:srgbClr val="595959"/>
                        </a:solidFill>
                        <a:effectLst/>
                        <a:latin typeface="Gotham Book" pitchFamily="50" charset="0"/>
                      </a:endParaRPr>
                    </a:p>
                  </a:txBody>
                  <a:tcPr marL="7620" marR="457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tc>
                  <a:txBody>
                    <a:bodyPr/>
                    <a:lstStyle/>
                    <a:p>
                      <a:pPr algn="r" fontAlgn="b"/>
                      <a:r>
                        <a:rPr lang="en-US" sz="1200" u="none" strike="noStrike" dirty="0">
                          <a:solidFill>
                            <a:srgbClr val="595959"/>
                          </a:solidFill>
                          <a:effectLst/>
                          <a:latin typeface="Gotham Book" pitchFamily="50" charset="0"/>
                        </a:rPr>
                        <a:t>-   </a:t>
                      </a:r>
                      <a:endParaRPr lang="en-US" sz="1200" b="0" i="0" u="none" strike="noStrike" dirty="0">
                        <a:solidFill>
                          <a:srgbClr val="595959"/>
                        </a:solidFill>
                        <a:effectLst/>
                        <a:latin typeface="Gotham Book" pitchFamily="50" charset="0"/>
                      </a:endParaRPr>
                    </a:p>
                  </a:txBody>
                  <a:tcPr marL="7620" marR="457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tc>
                  <a:txBody>
                    <a:bodyPr/>
                    <a:lstStyle/>
                    <a:p>
                      <a:pPr algn="ctr" fontAlgn="b"/>
                      <a:r>
                        <a:rPr lang="en-US" sz="1200" u="none" strike="noStrike" dirty="0">
                          <a:solidFill>
                            <a:srgbClr val="595959"/>
                          </a:solidFill>
                          <a:effectLst/>
                          <a:latin typeface="Gotham Book" pitchFamily="50" charset="0"/>
                        </a:rPr>
                        <a:t>0.00%</a:t>
                      </a:r>
                      <a:endParaRPr lang="en-US" sz="1200" b="0" i="0" u="none" strike="noStrike" dirty="0">
                        <a:solidFill>
                          <a:srgbClr val="595959"/>
                        </a:solidFill>
                        <a:effectLst/>
                        <a:latin typeface="Gotham Book" pitchFamily="50" charset="0"/>
                      </a:endParaRPr>
                    </a:p>
                  </a:txBody>
                  <a:tcPr marL="7620" marR="76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olid"/>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ysDot"/>
                      <a:round/>
                      <a:headEnd type="none" w="med" len="med"/>
                      <a:tailEnd type="none" w="med" len="med"/>
                    </a:lnB>
                    <a:noFill/>
                  </a:tcPr>
                </a:tc>
                <a:extLst>
                  <a:ext uri="{0D108BD9-81ED-4DB2-BD59-A6C34878D82A}">
                    <a16:rowId xmlns:a16="http://schemas.microsoft.com/office/drawing/2014/main" val="1336509243"/>
                  </a:ext>
                </a:extLst>
              </a:tr>
              <a:tr h="182880">
                <a:tc>
                  <a:txBody>
                    <a:bodyPr/>
                    <a:lstStyle/>
                    <a:p>
                      <a:pPr algn="l" fontAlgn="b"/>
                      <a:r>
                        <a:rPr lang="en-US" sz="1200" u="none" strike="noStrike" dirty="0">
                          <a:solidFill>
                            <a:srgbClr val="595959"/>
                          </a:solidFill>
                          <a:effectLst/>
                          <a:latin typeface="Gotham Book" pitchFamily="50" charset="0"/>
                        </a:rPr>
                        <a:t>Personal Property</a:t>
                      </a:r>
                      <a:endParaRPr lang="en-US" sz="1200" b="0" i="0" u="none" strike="noStrike" dirty="0">
                        <a:solidFill>
                          <a:srgbClr val="595959"/>
                        </a:solidFill>
                        <a:effectLst/>
                        <a:latin typeface="Gotham Book" pitchFamily="50" charset="0"/>
                      </a:endParaRPr>
                    </a:p>
                  </a:txBody>
                  <a:tcPr marL="45720" marR="45720" marT="7620" marB="0" anchor="b">
                    <a:lnL w="12700" cap="flat" cmpd="sng" algn="ctr">
                      <a:solidFill>
                        <a:srgbClr val="003A70"/>
                      </a:solidFill>
                      <a:prstDash val="solid"/>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olid"/>
                      <a:round/>
                      <a:headEnd type="none" w="med" len="med"/>
                      <a:tailEnd type="none" w="med" len="med"/>
                    </a:lnB>
                    <a:noFill/>
                  </a:tcPr>
                </a:tc>
                <a:tc>
                  <a:txBody>
                    <a:bodyPr/>
                    <a:lstStyle/>
                    <a:p>
                      <a:pPr algn="r" fontAlgn="b"/>
                      <a:r>
                        <a:rPr lang="en-US" sz="1200" u="none" strike="noStrike" dirty="0">
                          <a:solidFill>
                            <a:srgbClr val="595959"/>
                          </a:solidFill>
                          <a:effectLst/>
                          <a:latin typeface="Gotham Book" pitchFamily="50" charset="0"/>
                        </a:rPr>
                        <a:t>28,503,000 </a:t>
                      </a:r>
                      <a:endParaRPr lang="en-US" sz="1200" b="0" i="0" u="none" strike="noStrike" dirty="0">
                        <a:solidFill>
                          <a:srgbClr val="595959"/>
                        </a:solidFill>
                        <a:effectLst/>
                        <a:latin typeface="Gotham Book" pitchFamily="50" charset="0"/>
                      </a:endParaRPr>
                    </a:p>
                  </a:txBody>
                  <a:tcPr marL="7620" marR="457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olid"/>
                      <a:round/>
                      <a:headEnd type="none" w="med" len="med"/>
                      <a:tailEnd type="none" w="med" len="med"/>
                    </a:lnB>
                    <a:noFill/>
                  </a:tcPr>
                </a:tc>
                <a:tc>
                  <a:txBody>
                    <a:bodyPr/>
                    <a:lstStyle/>
                    <a:p>
                      <a:pPr algn="r" fontAlgn="b"/>
                      <a:r>
                        <a:rPr lang="en-US" sz="1200" u="none" strike="noStrike" dirty="0">
                          <a:solidFill>
                            <a:srgbClr val="595959"/>
                          </a:solidFill>
                          <a:effectLst/>
                          <a:latin typeface="Gotham Book" pitchFamily="50" charset="0"/>
                        </a:rPr>
                        <a:t>28,201,100 </a:t>
                      </a:r>
                      <a:endParaRPr lang="en-US" sz="1200" b="0" i="0" u="none" strike="noStrike" dirty="0">
                        <a:solidFill>
                          <a:srgbClr val="595959"/>
                        </a:solidFill>
                        <a:effectLst/>
                        <a:latin typeface="Gotham Book" pitchFamily="50" charset="0"/>
                      </a:endParaRPr>
                    </a:p>
                  </a:txBody>
                  <a:tcPr marL="7620" marR="457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olid"/>
                      <a:round/>
                      <a:headEnd type="none" w="med" len="med"/>
                      <a:tailEnd type="none" w="med" len="med"/>
                    </a:lnB>
                    <a:noFill/>
                  </a:tcPr>
                </a:tc>
                <a:tc>
                  <a:txBody>
                    <a:bodyPr/>
                    <a:lstStyle/>
                    <a:p>
                      <a:pPr algn="r" fontAlgn="b"/>
                      <a:r>
                        <a:rPr lang="en-US" sz="1200" u="none" strike="noStrike" dirty="0">
                          <a:solidFill>
                            <a:srgbClr val="595959"/>
                          </a:solidFill>
                          <a:effectLst/>
                          <a:latin typeface="Gotham Book" pitchFamily="50" charset="0"/>
                        </a:rPr>
                        <a:t>(301,900) </a:t>
                      </a:r>
                      <a:endParaRPr lang="en-US" sz="1200" b="0" i="0" u="none" strike="noStrike" dirty="0">
                        <a:solidFill>
                          <a:srgbClr val="595959"/>
                        </a:solidFill>
                        <a:effectLst/>
                        <a:latin typeface="Gotham Book" pitchFamily="50" charset="0"/>
                      </a:endParaRPr>
                    </a:p>
                  </a:txBody>
                  <a:tcPr marL="7620" marR="457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olid"/>
                      <a:round/>
                      <a:headEnd type="none" w="med" len="med"/>
                      <a:tailEnd type="none" w="med" len="med"/>
                    </a:lnB>
                    <a:noFill/>
                  </a:tcPr>
                </a:tc>
                <a:tc>
                  <a:txBody>
                    <a:bodyPr/>
                    <a:lstStyle/>
                    <a:p>
                      <a:pPr algn="ctr" fontAlgn="b"/>
                      <a:r>
                        <a:rPr lang="en-US" sz="1200" u="none" strike="noStrike" dirty="0">
                          <a:solidFill>
                            <a:srgbClr val="595959"/>
                          </a:solidFill>
                          <a:effectLst/>
                          <a:latin typeface="Gotham Book" pitchFamily="50" charset="0"/>
                        </a:rPr>
                        <a:t>(1.06)%</a:t>
                      </a:r>
                      <a:endParaRPr lang="en-US" sz="1200" b="0" i="0" u="none" strike="noStrike" dirty="0">
                        <a:solidFill>
                          <a:srgbClr val="595959"/>
                        </a:solidFill>
                        <a:effectLst/>
                        <a:latin typeface="Gotham Book" pitchFamily="50" charset="0"/>
                      </a:endParaRPr>
                    </a:p>
                  </a:txBody>
                  <a:tcPr marL="7620" marR="76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olid"/>
                      <a:round/>
                      <a:headEnd type="none" w="med" len="med"/>
                      <a:tailEnd type="none" w="med" len="med"/>
                    </a:lnR>
                    <a:lnT w="12700" cap="flat" cmpd="sng" algn="ctr">
                      <a:solidFill>
                        <a:srgbClr val="003A70"/>
                      </a:solidFill>
                      <a:prstDash val="sysDot"/>
                      <a:round/>
                      <a:headEnd type="none" w="med" len="med"/>
                      <a:tailEnd type="none" w="med" len="med"/>
                    </a:lnT>
                    <a:lnB w="12700" cap="flat" cmpd="sng" algn="ctr">
                      <a:solidFill>
                        <a:srgbClr val="003A70"/>
                      </a:solidFill>
                      <a:prstDash val="solid"/>
                      <a:round/>
                      <a:headEnd type="none" w="med" len="med"/>
                      <a:tailEnd type="none" w="med" len="med"/>
                    </a:lnB>
                    <a:noFill/>
                  </a:tcPr>
                </a:tc>
                <a:extLst>
                  <a:ext uri="{0D108BD9-81ED-4DB2-BD59-A6C34878D82A}">
                    <a16:rowId xmlns:a16="http://schemas.microsoft.com/office/drawing/2014/main" val="693131033"/>
                  </a:ext>
                </a:extLst>
              </a:tr>
              <a:tr h="182880">
                <a:tc>
                  <a:txBody>
                    <a:bodyPr/>
                    <a:lstStyle/>
                    <a:p>
                      <a:pPr algn="l" fontAlgn="b"/>
                      <a:r>
                        <a:rPr lang="en-US" sz="1200" u="none" strike="noStrike" dirty="0">
                          <a:solidFill>
                            <a:srgbClr val="595959"/>
                          </a:solidFill>
                          <a:effectLst/>
                          <a:latin typeface="Gotham Medium" pitchFamily="50" charset="0"/>
                        </a:rPr>
                        <a:t>Total</a:t>
                      </a:r>
                      <a:endParaRPr lang="en-US" sz="1200" b="0" i="0" u="none" strike="noStrike" dirty="0">
                        <a:solidFill>
                          <a:srgbClr val="595959"/>
                        </a:solidFill>
                        <a:effectLst/>
                        <a:latin typeface="Gotham Medium" pitchFamily="50" charset="0"/>
                      </a:endParaRPr>
                    </a:p>
                  </a:txBody>
                  <a:tcPr marL="45720" marR="45720" marT="7620" marB="0" anchor="b">
                    <a:lnL w="12700" cap="flat" cmpd="sng" algn="ctr">
                      <a:solidFill>
                        <a:srgbClr val="003A70"/>
                      </a:solidFill>
                      <a:prstDash val="solid"/>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olid"/>
                      <a:round/>
                      <a:headEnd type="none" w="med" len="med"/>
                      <a:tailEnd type="none" w="med" len="med"/>
                    </a:lnT>
                    <a:lnB w="12700" cap="flat" cmpd="sng" algn="ctr">
                      <a:solidFill>
                        <a:srgbClr val="003A70"/>
                      </a:solidFill>
                      <a:prstDash val="solid"/>
                      <a:round/>
                      <a:headEnd type="none" w="med" len="med"/>
                      <a:tailEnd type="none" w="med" len="med"/>
                    </a:lnB>
                    <a:noFill/>
                  </a:tcPr>
                </a:tc>
                <a:tc>
                  <a:txBody>
                    <a:bodyPr/>
                    <a:lstStyle/>
                    <a:p>
                      <a:pPr algn="r" fontAlgn="b"/>
                      <a:r>
                        <a:rPr lang="en-US" sz="1200" u="none" strike="noStrike" dirty="0">
                          <a:solidFill>
                            <a:srgbClr val="595959"/>
                          </a:solidFill>
                          <a:effectLst/>
                          <a:latin typeface="Gotham Medium" pitchFamily="50" charset="0"/>
                        </a:rPr>
                        <a:t>9,458,882,746 </a:t>
                      </a:r>
                      <a:endParaRPr lang="en-US" sz="1200" b="0" i="0" u="none" strike="noStrike" dirty="0">
                        <a:solidFill>
                          <a:srgbClr val="595959"/>
                        </a:solidFill>
                        <a:effectLst/>
                        <a:latin typeface="Gotham Medium" pitchFamily="50" charset="0"/>
                      </a:endParaRPr>
                    </a:p>
                  </a:txBody>
                  <a:tcPr marL="7620" marR="457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olid"/>
                      <a:round/>
                      <a:headEnd type="none" w="med" len="med"/>
                      <a:tailEnd type="none" w="med" len="med"/>
                    </a:lnT>
                    <a:lnB w="12700" cap="flat" cmpd="sng" algn="ctr">
                      <a:solidFill>
                        <a:srgbClr val="003A70"/>
                      </a:solidFill>
                      <a:prstDash val="solid"/>
                      <a:round/>
                      <a:headEnd type="none" w="med" len="med"/>
                      <a:tailEnd type="none" w="med" len="med"/>
                    </a:lnB>
                    <a:noFill/>
                  </a:tcPr>
                </a:tc>
                <a:tc>
                  <a:txBody>
                    <a:bodyPr/>
                    <a:lstStyle/>
                    <a:p>
                      <a:pPr algn="r" fontAlgn="b"/>
                      <a:r>
                        <a:rPr lang="en-US" sz="1200" u="none" strike="noStrike" dirty="0">
                          <a:solidFill>
                            <a:srgbClr val="595959"/>
                          </a:solidFill>
                          <a:effectLst/>
                          <a:latin typeface="Gotham Medium" pitchFamily="50" charset="0"/>
                        </a:rPr>
                        <a:t>9,706,021,237 </a:t>
                      </a:r>
                      <a:endParaRPr lang="en-US" sz="1200" b="0" i="0" u="none" strike="noStrike" dirty="0">
                        <a:solidFill>
                          <a:srgbClr val="595959"/>
                        </a:solidFill>
                        <a:effectLst/>
                        <a:latin typeface="Gotham Medium" pitchFamily="50" charset="0"/>
                      </a:endParaRPr>
                    </a:p>
                  </a:txBody>
                  <a:tcPr marL="7620" marR="457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olid"/>
                      <a:round/>
                      <a:headEnd type="none" w="med" len="med"/>
                      <a:tailEnd type="none" w="med" len="med"/>
                    </a:lnT>
                    <a:lnB w="12700" cap="flat" cmpd="sng" algn="ctr">
                      <a:solidFill>
                        <a:srgbClr val="003A70"/>
                      </a:solidFill>
                      <a:prstDash val="solid"/>
                      <a:round/>
                      <a:headEnd type="none" w="med" len="med"/>
                      <a:tailEnd type="none" w="med" len="med"/>
                    </a:lnB>
                    <a:noFill/>
                  </a:tcPr>
                </a:tc>
                <a:tc>
                  <a:txBody>
                    <a:bodyPr/>
                    <a:lstStyle/>
                    <a:p>
                      <a:pPr algn="r" fontAlgn="b"/>
                      <a:r>
                        <a:rPr lang="en-US" sz="1200" u="none" strike="noStrike" dirty="0">
                          <a:solidFill>
                            <a:srgbClr val="595959"/>
                          </a:solidFill>
                          <a:effectLst/>
                          <a:latin typeface="Gotham Medium" pitchFamily="50" charset="0"/>
                        </a:rPr>
                        <a:t>310,893,091 </a:t>
                      </a:r>
                      <a:endParaRPr lang="en-US" sz="1200" b="0" i="0" u="none" strike="noStrike" dirty="0">
                        <a:solidFill>
                          <a:srgbClr val="595959"/>
                        </a:solidFill>
                        <a:effectLst/>
                        <a:latin typeface="Gotham Medium" pitchFamily="50" charset="0"/>
                      </a:endParaRPr>
                    </a:p>
                  </a:txBody>
                  <a:tcPr marL="7620" marR="457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ysDot"/>
                      <a:round/>
                      <a:headEnd type="none" w="med" len="med"/>
                      <a:tailEnd type="none" w="med" len="med"/>
                    </a:lnR>
                    <a:lnT w="12700" cap="flat" cmpd="sng" algn="ctr">
                      <a:solidFill>
                        <a:srgbClr val="003A70"/>
                      </a:solidFill>
                      <a:prstDash val="solid"/>
                      <a:round/>
                      <a:headEnd type="none" w="med" len="med"/>
                      <a:tailEnd type="none" w="med" len="med"/>
                    </a:lnT>
                    <a:lnB w="12700" cap="flat" cmpd="sng" algn="ctr">
                      <a:solidFill>
                        <a:srgbClr val="003A70"/>
                      </a:solidFill>
                      <a:prstDash val="solid"/>
                      <a:round/>
                      <a:headEnd type="none" w="med" len="med"/>
                      <a:tailEnd type="none" w="med" len="med"/>
                    </a:lnB>
                    <a:noFill/>
                  </a:tcPr>
                </a:tc>
                <a:tc>
                  <a:txBody>
                    <a:bodyPr/>
                    <a:lstStyle/>
                    <a:p>
                      <a:pPr algn="ctr" fontAlgn="b"/>
                      <a:r>
                        <a:rPr lang="en-US" sz="1200" u="none" strike="noStrike" dirty="0">
                          <a:solidFill>
                            <a:srgbClr val="595959"/>
                          </a:solidFill>
                          <a:effectLst/>
                          <a:latin typeface="Gotham Medium" pitchFamily="50" charset="0"/>
                        </a:rPr>
                        <a:t>3.29%</a:t>
                      </a:r>
                      <a:endParaRPr lang="en-US" sz="1200" b="0" i="0" u="none" strike="noStrike" dirty="0">
                        <a:solidFill>
                          <a:srgbClr val="595959"/>
                        </a:solidFill>
                        <a:effectLst/>
                        <a:latin typeface="Gotham Medium" pitchFamily="50" charset="0"/>
                      </a:endParaRPr>
                    </a:p>
                  </a:txBody>
                  <a:tcPr marL="7620" marR="7620" marT="7620" marB="0" anchor="b">
                    <a:lnL w="12700" cap="flat" cmpd="sng" algn="ctr">
                      <a:solidFill>
                        <a:srgbClr val="003A70"/>
                      </a:solidFill>
                      <a:prstDash val="sysDot"/>
                      <a:round/>
                      <a:headEnd type="none" w="med" len="med"/>
                      <a:tailEnd type="none" w="med" len="med"/>
                    </a:lnL>
                    <a:lnR w="12700" cap="flat" cmpd="sng" algn="ctr">
                      <a:solidFill>
                        <a:srgbClr val="003A70"/>
                      </a:solidFill>
                      <a:prstDash val="solid"/>
                      <a:round/>
                      <a:headEnd type="none" w="med" len="med"/>
                      <a:tailEnd type="none" w="med" len="med"/>
                    </a:lnR>
                    <a:lnT w="12700" cap="flat" cmpd="sng" algn="ctr">
                      <a:solidFill>
                        <a:srgbClr val="003A70"/>
                      </a:solidFill>
                      <a:prstDash val="solid"/>
                      <a:round/>
                      <a:headEnd type="none" w="med" len="med"/>
                      <a:tailEnd type="none" w="med" len="med"/>
                    </a:lnT>
                    <a:lnB w="12700" cap="flat" cmpd="sng" algn="ctr">
                      <a:solidFill>
                        <a:srgbClr val="003A70"/>
                      </a:solidFill>
                      <a:prstDash val="solid"/>
                      <a:round/>
                      <a:headEnd type="none" w="med" len="med"/>
                      <a:tailEnd type="none" w="med" len="med"/>
                    </a:lnB>
                    <a:noFill/>
                  </a:tcPr>
                </a:tc>
                <a:extLst>
                  <a:ext uri="{0D108BD9-81ED-4DB2-BD59-A6C34878D82A}">
                    <a16:rowId xmlns:a16="http://schemas.microsoft.com/office/drawing/2014/main" val="845332646"/>
                  </a:ext>
                </a:extLst>
              </a:tr>
            </a:tbl>
          </a:graphicData>
        </a:graphic>
      </p:graphicFrame>
      <p:sp>
        <p:nvSpPr>
          <p:cNvPr id="6" name="Title 5">
            <a:extLst>
              <a:ext uri="{FF2B5EF4-FFF2-40B4-BE49-F238E27FC236}">
                <a16:creationId xmlns:a16="http://schemas.microsoft.com/office/drawing/2014/main" id="{EEC7A89D-9D99-4E19-7733-4D8386183384}"/>
              </a:ext>
            </a:extLst>
          </p:cNvPr>
          <p:cNvSpPr>
            <a:spLocks noGrp="1"/>
          </p:cNvSpPr>
          <p:nvPr>
            <p:ph type="title"/>
          </p:nvPr>
        </p:nvSpPr>
        <p:spPr/>
        <p:txBody>
          <a:bodyPr/>
          <a:lstStyle/>
          <a:p>
            <a:r>
              <a:rPr lang="en-US" dirty="0"/>
              <a:t>Preliminary Payable 2026 Market Values</a:t>
            </a:r>
          </a:p>
        </p:txBody>
      </p:sp>
      <p:sp>
        <p:nvSpPr>
          <p:cNvPr id="11" name="TextBox 10">
            <a:extLst>
              <a:ext uri="{FF2B5EF4-FFF2-40B4-BE49-F238E27FC236}">
                <a16:creationId xmlns:a16="http://schemas.microsoft.com/office/drawing/2014/main" id="{A3328F05-2E0C-C19F-335F-4D67AEA17E67}"/>
              </a:ext>
            </a:extLst>
          </p:cNvPr>
          <p:cNvSpPr txBox="1"/>
          <p:nvPr/>
        </p:nvSpPr>
        <p:spPr>
          <a:xfrm>
            <a:off x="4226941" y="4370779"/>
            <a:ext cx="4459859" cy="230832"/>
          </a:xfrm>
          <a:prstGeom prst="rect">
            <a:avLst/>
          </a:prstGeom>
          <a:noFill/>
        </p:spPr>
        <p:txBody>
          <a:bodyPr wrap="square" rtlCol="0">
            <a:spAutoFit/>
          </a:bodyPr>
          <a:lstStyle/>
          <a:p>
            <a:pPr>
              <a:buSzPct val="150000"/>
            </a:pPr>
            <a:r>
              <a:rPr lang="en-US" sz="900" dirty="0">
                <a:solidFill>
                  <a:srgbClr val="595959"/>
                </a:solidFill>
                <a:latin typeface="Gotham Book" pitchFamily="50" charset="0"/>
              </a:rPr>
              <a:t>Source:  Dakota County Assessor, Preliminary Payable 2026 Market Values</a:t>
            </a:r>
          </a:p>
        </p:txBody>
      </p:sp>
      <p:graphicFrame>
        <p:nvGraphicFramePr>
          <p:cNvPr id="12" name="Table 11">
            <a:extLst>
              <a:ext uri="{FF2B5EF4-FFF2-40B4-BE49-F238E27FC236}">
                <a16:creationId xmlns:a16="http://schemas.microsoft.com/office/drawing/2014/main" id="{4E30687F-15FD-278F-44CA-E2B920167DF6}"/>
              </a:ext>
            </a:extLst>
          </p:cNvPr>
          <p:cNvGraphicFramePr>
            <a:graphicFrameLocks noGrp="1"/>
          </p:cNvGraphicFramePr>
          <p:nvPr>
            <p:extLst>
              <p:ext uri="{D42A27DB-BD31-4B8C-83A1-F6EECF244321}">
                <p14:modId xmlns:p14="http://schemas.microsoft.com/office/powerpoint/2010/main" val="412145090"/>
              </p:ext>
            </p:extLst>
          </p:nvPr>
        </p:nvGraphicFramePr>
        <p:xfrm>
          <a:off x="947237" y="3364302"/>
          <a:ext cx="6944033" cy="571500"/>
        </p:xfrm>
        <a:graphic>
          <a:graphicData uri="http://schemas.openxmlformats.org/drawingml/2006/table">
            <a:tbl>
              <a:tblPr>
                <a:tableStyleId>{5C22544A-7EE6-4342-B048-85BDC9FD1C3A}</a:tableStyleId>
              </a:tblPr>
              <a:tblGrid>
                <a:gridCol w="1472977">
                  <a:extLst>
                    <a:ext uri="{9D8B030D-6E8A-4147-A177-3AD203B41FA5}">
                      <a16:colId xmlns:a16="http://schemas.microsoft.com/office/drawing/2014/main" val="3965278393"/>
                    </a:ext>
                  </a:extLst>
                </a:gridCol>
                <a:gridCol w="1367764">
                  <a:extLst>
                    <a:ext uri="{9D8B030D-6E8A-4147-A177-3AD203B41FA5}">
                      <a16:colId xmlns:a16="http://schemas.microsoft.com/office/drawing/2014/main" val="1755494252"/>
                    </a:ext>
                  </a:extLst>
                </a:gridCol>
                <a:gridCol w="1367764">
                  <a:extLst>
                    <a:ext uri="{9D8B030D-6E8A-4147-A177-3AD203B41FA5}">
                      <a16:colId xmlns:a16="http://schemas.microsoft.com/office/drawing/2014/main" val="1431588590"/>
                    </a:ext>
                  </a:extLst>
                </a:gridCol>
                <a:gridCol w="1367764">
                  <a:extLst>
                    <a:ext uri="{9D8B030D-6E8A-4147-A177-3AD203B41FA5}">
                      <a16:colId xmlns:a16="http://schemas.microsoft.com/office/drawing/2014/main" val="2966199529"/>
                    </a:ext>
                  </a:extLst>
                </a:gridCol>
                <a:gridCol w="1367764">
                  <a:extLst>
                    <a:ext uri="{9D8B030D-6E8A-4147-A177-3AD203B41FA5}">
                      <a16:colId xmlns:a16="http://schemas.microsoft.com/office/drawing/2014/main" val="1118383599"/>
                    </a:ext>
                  </a:extLst>
                </a:gridCol>
              </a:tblGrid>
              <a:tr h="182880">
                <a:tc gridSpan="5">
                  <a:txBody>
                    <a:bodyPr/>
                    <a:lstStyle/>
                    <a:p>
                      <a:pPr algn="ctr" fontAlgn="b"/>
                      <a:r>
                        <a:rPr lang="en-US" sz="1200" u="none" strike="noStrike" dirty="0">
                          <a:solidFill>
                            <a:schemeClr val="bg1"/>
                          </a:solidFill>
                          <a:effectLst/>
                          <a:latin typeface="Gotham Medium" pitchFamily="50" charset="0"/>
                        </a:rPr>
                        <a:t>Estimated Market Value</a:t>
                      </a:r>
                      <a:endParaRPr lang="en-US" sz="1200" b="0" i="0" u="none" strike="noStrike" dirty="0">
                        <a:solidFill>
                          <a:schemeClr val="bg1"/>
                        </a:solidFill>
                        <a:effectLst/>
                        <a:latin typeface="Gotham Medium" pitchFamily="50" charset="0"/>
                      </a:endParaRPr>
                    </a:p>
                  </a:txBody>
                  <a:tcPr marL="7620" marR="7620" marT="7620" marB="0" anchor="b">
                    <a:lnL w="12700" cap="flat" cmpd="sng" algn="ctr">
                      <a:solidFill>
                        <a:srgbClr val="7E5475"/>
                      </a:solidFill>
                      <a:prstDash val="solid"/>
                      <a:round/>
                      <a:headEnd type="none" w="med" len="med"/>
                      <a:tailEnd type="none" w="med" len="med"/>
                    </a:lnL>
                    <a:lnR w="12700" cap="flat" cmpd="sng" algn="ctr">
                      <a:solidFill>
                        <a:srgbClr val="7E5475"/>
                      </a:solidFill>
                      <a:prstDash val="solid"/>
                      <a:round/>
                      <a:headEnd type="none" w="med" len="med"/>
                      <a:tailEnd type="none" w="med" len="med"/>
                    </a:lnR>
                    <a:lnT w="12700" cap="flat" cmpd="sng" algn="ctr">
                      <a:solidFill>
                        <a:srgbClr val="7E5475"/>
                      </a:solidFill>
                      <a:prstDash val="solid"/>
                      <a:round/>
                      <a:headEnd type="none" w="med" len="med"/>
                      <a:tailEnd type="none" w="med" len="med"/>
                    </a:lnT>
                    <a:lnB w="12700" cap="flat" cmpd="sng" algn="ctr">
                      <a:solidFill>
                        <a:schemeClr val="bg1"/>
                      </a:solidFill>
                      <a:prstDash val="sysDot"/>
                      <a:round/>
                      <a:headEnd type="none" w="med" len="med"/>
                      <a:tailEnd type="none" w="med" len="med"/>
                    </a:lnB>
                    <a:solidFill>
                      <a:srgbClr val="7E547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2757611"/>
                  </a:ext>
                </a:extLst>
              </a:tr>
              <a:tr h="182880">
                <a:tc>
                  <a:txBody>
                    <a:bodyPr/>
                    <a:lstStyle/>
                    <a:p>
                      <a:pPr algn="ctr" fontAlgn="b"/>
                      <a:r>
                        <a:rPr lang="en-US" sz="1200" u="none" strike="noStrike">
                          <a:solidFill>
                            <a:schemeClr val="bg1"/>
                          </a:solidFill>
                          <a:effectLst/>
                          <a:latin typeface="Gotham Medium" pitchFamily="50" charset="0"/>
                        </a:rPr>
                        <a:t>Classification</a:t>
                      </a:r>
                      <a:endParaRPr lang="en-US" sz="1200" b="0" i="0" u="none" strike="noStrike" dirty="0">
                        <a:solidFill>
                          <a:schemeClr val="bg1"/>
                        </a:solidFill>
                        <a:effectLst/>
                        <a:latin typeface="Gotham Medium" pitchFamily="50" charset="0"/>
                      </a:endParaRPr>
                    </a:p>
                  </a:txBody>
                  <a:tcPr marL="7620" marR="7620" marT="7620" marB="0" anchor="b">
                    <a:lnL w="12700" cap="flat" cmpd="sng" algn="ctr">
                      <a:solidFill>
                        <a:srgbClr val="7E5475"/>
                      </a:solidFill>
                      <a:prstDash val="solid"/>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rgbClr val="7E5475"/>
                      </a:solidFill>
                      <a:prstDash val="sysDot"/>
                      <a:round/>
                      <a:headEnd type="none" w="med" len="med"/>
                      <a:tailEnd type="none" w="med" len="med"/>
                    </a:lnB>
                    <a:solidFill>
                      <a:srgbClr val="7E5475"/>
                    </a:solidFill>
                  </a:tcPr>
                </a:tc>
                <a:tc>
                  <a:txBody>
                    <a:bodyPr/>
                    <a:lstStyle/>
                    <a:p>
                      <a:pPr algn="ctr" fontAlgn="b"/>
                      <a:r>
                        <a:rPr lang="en-US" sz="1200" u="none" strike="noStrike" dirty="0">
                          <a:solidFill>
                            <a:schemeClr val="bg1"/>
                          </a:solidFill>
                          <a:effectLst/>
                          <a:latin typeface="Gotham Medium" pitchFamily="50" charset="0"/>
                        </a:rPr>
                        <a:t>2025</a:t>
                      </a:r>
                      <a:endParaRPr lang="en-US" sz="1200" b="0" i="0" u="none" strike="noStrike" dirty="0">
                        <a:solidFill>
                          <a:schemeClr val="bg1"/>
                        </a:solidFill>
                        <a:effectLst/>
                        <a:latin typeface="Gotham Medium" pitchFamily="50" charset="0"/>
                      </a:endParaRPr>
                    </a:p>
                  </a:txBody>
                  <a:tcPr marL="7620" marR="7620" marT="7620" marB="0" anchor="b">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rgbClr val="7E5475"/>
                      </a:solidFill>
                      <a:prstDash val="sysDot"/>
                      <a:round/>
                      <a:headEnd type="none" w="med" len="med"/>
                      <a:tailEnd type="none" w="med" len="med"/>
                    </a:lnB>
                    <a:solidFill>
                      <a:srgbClr val="7E5475"/>
                    </a:solidFill>
                  </a:tcPr>
                </a:tc>
                <a:tc>
                  <a:txBody>
                    <a:bodyPr/>
                    <a:lstStyle/>
                    <a:p>
                      <a:pPr algn="ctr" fontAlgn="b"/>
                      <a:r>
                        <a:rPr lang="en-US" sz="1200" u="none" strike="noStrike" dirty="0">
                          <a:solidFill>
                            <a:schemeClr val="bg1"/>
                          </a:solidFill>
                          <a:effectLst/>
                          <a:latin typeface="Gotham Medium" pitchFamily="50" charset="0"/>
                        </a:rPr>
                        <a:t>2026</a:t>
                      </a:r>
                      <a:endParaRPr lang="en-US" sz="1200" b="0" i="0" u="none" strike="noStrike" dirty="0">
                        <a:solidFill>
                          <a:schemeClr val="bg1"/>
                        </a:solidFill>
                        <a:effectLst/>
                        <a:latin typeface="Gotham Medium" pitchFamily="50" charset="0"/>
                      </a:endParaRPr>
                    </a:p>
                  </a:txBody>
                  <a:tcPr marL="7620" marR="7620" marT="7620" marB="0" anchor="b">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rgbClr val="7E5475"/>
                      </a:solidFill>
                      <a:prstDash val="sysDot"/>
                      <a:round/>
                      <a:headEnd type="none" w="med" len="med"/>
                      <a:tailEnd type="none" w="med" len="med"/>
                    </a:lnB>
                    <a:solidFill>
                      <a:srgbClr val="7E5475"/>
                    </a:solidFill>
                  </a:tcPr>
                </a:tc>
                <a:tc>
                  <a:txBody>
                    <a:bodyPr/>
                    <a:lstStyle/>
                    <a:p>
                      <a:pPr algn="ctr" fontAlgn="b"/>
                      <a:r>
                        <a:rPr lang="en-US" sz="1200" u="none" strike="noStrike">
                          <a:solidFill>
                            <a:schemeClr val="bg1"/>
                          </a:solidFill>
                          <a:effectLst/>
                          <a:latin typeface="Gotham Medium" pitchFamily="50" charset="0"/>
                        </a:rPr>
                        <a:t>Change ($)</a:t>
                      </a:r>
                      <a:endParaRPr lang="en-US" sz="1200" b="0" i="0" u="none" strike="noStrike" dirty="0">
                        <a:solidFill>
                          <a:schemeClr val="bg1"/>
                        </a:solidFill>
                        <a:effectLst/>
                        <a:latin typeface="Gotham Medium" pitchFamily="50" charset="0"/>
                      </a:endParaRPr>
                    </a:p>
                  </a:txBody>
                  <a:tcPr marL="7620" marR="7620" marT="7620" marB="0" anchor="b">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rgbClr val="7E5475"/>
                      </a:solidFill>
                      <a:prstDash val="sysDot"/>
                      <a:round/>
                      <a:headEnd type="none" w="med" len="med"/>
                      <a:tailEnd type="none" w="med" len="med"/>
                    </a:lnB>
                    <a:solidFill>
                      <a:srgbClr val="7E5475"/>
                    </a:solidFill>
                  </a:tcPr>
                </a:tc>
                <a:tc>
                  <a:txBody>
                    <a:bodyPr/>
                    <a:lstStyle/>
                    <a:p>
                      <a:pPr algn="ctr" fontAlgn="b"/>
                      <a:r>
                        <a:rPr lang="en-US" sz="1200" u="none" strike="noStrike">
                          <a:solidFill>
                            <a:schemeClr val="bg1"/>
                          </a:solidFill>
                          <a:effectLst/>
                          <a:latin typeface="Gotham Medium" pitchFamily="50" charset="0"/>
                        </a:rPr>
                        <a:t>Change (%)</a:t>
                      </a:r>
                      <a:endParaRPr lang="en-US" sz="1200" b="0" i="0" u="none" strike="noStrike" dirty="0">
                        <a:solidFill>
                          <a:schemeClr val="bg1"/>
                        </a:solidFill>
                        <a:effectLst/>
                        <a:latin typeface="Gotham Medium" pitchFamily="50" charset="0"/>
                      </a:endParaRPr>
                    </a:p>
                  </a:txBody>
                  <a:tcPr marL="7620" marR="7620" marT="7620" marB="0" anchor="b">
                    <a:lnL w="12700" cap="flat" cmpd="sng" algn="ctr">
                      <a:solidFill>
                        <a:schemeClr val="bg1"/>
                      </a:solidFill>
                      <a:prstDash val="sysDot"/>
                      <a:round/>
                      <a:headEnd type="none" w="med" len="med"/>
                      <a:tailEnd type="none" w="med" len="med"/>
                    </a:lnL>
                    <a:lnR w="12700" cap="flat" cmpd="sng" algn="ctr">
                      <a:solidFill>
                        <a:srgbClr val="7E5475"/>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rgbClr val="7E5475"/>
                      </a:solidFill>
                      <a:prstDash val="sysDot"/>
                      <a:round/>
                      <a:headEnd type="none" w="med" len="med"/>
                      <a:tailEnd type="none" w="med" len="med"/>
                    </a:lnB>
                    <a:solidFill>
                      <a:srgbClr val="7E5475"/>
                    </a:solidFill>
                  </a:tcPr>
                </a:tc>
                <a:extLst>
                  <a:ext uri="{0D108BD9-81ED-4DB2-BD59-A6C34878D82A}">
                    <a16:rowId xmlns:a16="http://schemas.microsoft.com/office/drawing/2014/main" val="644500170"/>
                  </a:ext>
                </a:extLst>
              </a:tr>
              <a:tr h="182880">
                <a:tc>
                  <a:txBody>
                    <a:bodyPr/>
                    <a:lstStyle/>
                    <a:p>
                      <a:pPr algn="l" fontAlgn="b"/>
                      <a:r>
                        <a:rPr lang="en-US" sz="1200" u="none" strike="noStrike">
                          <a:solidFill>
                            <a:srgbClr val="595959"/>
                          </a:solidFill>
                          <a:effectLst/>
                          <a:latin typeface="Gotham Book" pitchFamily="50" charset="0"/>
                        </a:rPr>
                        <a:t>All</a:t>
                      </a:r>
                      <a:endParaRPr lang="en-US" sz="1200" b="0" i="0" u="none" strike="noStrike" dirty="0">
                        <a:solidFill>
                          <a:srgbClr val="595959"/>
                        </a:solidFill>
                        <a:effectLst/>
                        <a:latin typeface="Gotham Book" pitchFamily="50" charset="0"/>
                      </a:endParaRPr>
                    </a:p>
                  </a:txBody>
                  <a:tcPr marL="45720" marR="7620" marT="7620" marB="0" anchor="b">
                    <a:lnL w="12700" cap="flat" cmpd="sng" algn="ctr">
                      <a:solidFill>
                        <a:srgbClr val="7E5475"/>
                      </a:solidFill>
                      <a:prstDash val="solid"/>
                      <a:round/>
                      <a:headEnd type="none" w="med" len="med"/>
                      <a:tailEnd type="none" w="med" len="med"/>
                    </a:lnL>
                    <a:lnR w="12700" cap="flat" cmpd="sng" algn="ctr">
                      <a:solidFill>
                        <a:srgbClr val="7E5475"/>
                      </a:solidFill>
                      <a:prstDash val="sysDot"/>
                      <a:round/>
                      <a:headEnd type="none" w="med" len="med"/>
                      <a:tailEnd type="none" w="med" len="med"/>
                    </a:lnR>
                    <a:lnT w="12700" cap="flat" cmpd="sng" algn="ctr">
                      <a:solidFill>
                        <a:srgbClr val="7E5475"/>
                      </a:solidFill>
                      <a:prstDash val="sysDot"/>
                      <a:round/>
                      <a:headEnd type="none" w="med" len="med"/>
                      <a:tailEnd type="none" w="med" len="med"/>
                    </a:lnT>
                    <a:lnB w="12700" cap="flat" cmpd="sng" algn="ctr">
                      <a:solidFill>
                        <a:srgbClr val="7E5475"/>
                      </a:solidFill>
                      <a:prstDash val="solid"/>
                      <a:round/>
                      <a:headEnd type="none" w="med" len="med"/>
                      <a:tailEnd type="none" w="med" len="med"/>
                    </a:lnB>
                    <a:noFill/>
                  </a:tcPr>
                </a:tc>
                <a:tc>
                  <a:txBody>
                    <a:bodyPr/>
                    <a:lstStyle/>
                    <a:p>
                      <a:pPr algn="r" fontAlgn="b"/>
                      <a:r>
                        <a:rPr lang="en-US" sz="1200" b="0" i="0" u="none" strike="noStrike" dirty="0">
                          <a:solidFill>
                            <a:srgbClr val="595959"/>
                          </a:solidFill>
                          <a:effectLst/>
                          <a:latin typeface="Gotham Book" pitchFamily="50" charset="0"/>
                        </a:rPr>
                        <a:t>9,748,560,600</a:t>
                      </a:r>
                    </a:p>
                  </a:txBody>
                  <a:tcPr marL="7620" marR="45720" marT="7620" marB="0" anchor="b">
                    <a:lnL w="12700" cap="flat" cmpd="sng" algn="ctr">
                      <a:solidFill>
                        <a:srgbClr val="7E5475"/>
                      </a:solidFill>
                      <a:prstDash val="sysDot"/>
                      <a:round/>
                      <a:headEnd type="none" w="med" len="med"/>
                      <a:tailEnd type="none" w="med" len="med"/>
                    </a:lnL>
                    <a:lnR w="12700" cap="flat" cmpd="sng" algn="ctr">
                      <a:solidFill>
                        <a:srgbClr val="7E5475"/>
                      </a:solidFill>
                      <a:prstDash val="sysDot"/>
                      <a:round/>
                      <a:headEnd type="none" w="med" len="med"/>
                      <a:tailEnd type="none" w="med" len="med"/>
                    </a:lnR>
                    <a:lnT w="12700" cap="flat" cmpd="sng" algn="ctr">
                      <a:solidFill>
                        <a:srgbClr val="7E5475"/>
                      </a:solidFill>
                      <a:prstDash val="sysDot"/>
                      <a:round/>
                      <a:headEnd type="none" w="med" len="med"/>
                      <a:tailEnd type="none" w="med" len="med"/>
                    </a:lnT>
                    <a:lnB w="12700" cap="flat" cmpd="sng" algn="ctr">
                      <a:solidFill>
                        <a:srgbClr val="7E5475"/>
                      </a:solidFill>
                      <a:prstDash val="solid"/>
                      <a:round/>
                      <a:headEnd type="none" w="med" len="med"/>
                      <a:tailEnd type="none" w="med" len="med"/>
                    </a:lnB>
                    <a:noFill/>
                  </a:tcPr>
                </a:tc>
                <a:tc>
                  <a:txBody>
                    <a:bodyPr/>
                    <a:lstStyle/>
                    <a:p>
                      <a:pPr algn="r" fontAlgn="b"/>
                      <a:r>
                        <a:rPr lang="en-US" sz="1200" b="0" i="0" u="none" strike="noStrike" dirty="0">
                          <a:solidFill>
                            <a:srgbClr val="595959"/>
                          </a:solidFill>
                          <a:effectLst/>
                          <a:latin typeface="Gotham Book" pitchFamily="50" charset="0"/>
                        </a:rPr>
                        <a:t>9,983,274,500</a:t>
                      </a:r>
                    </a:p>
                  </a:txBody>
                  <a:tcPr marL="7620" marR="45720" marT="7620" marB="0" anchor="b">
                    <a:lnL w="12700" cap="flat" cmpd="sng" algn="ctr">
                      <a:solidFill>
                        <a:srgbClr val="7E5475"/>
                      </a:solidFill>
                      <a:prstDash val="sysDot"/>
                      <a:round/>
                      <a:headEnd type="none" w="med" len="med"/>
                      <a:tailEnd type="none" w="med" len="med"/>
                    </a:lnL>
                    <a:lnR w="12700" cap="flat" cmpd="sng" algn="ctr">
                      <a:solidFill>
                        <a:srgbClr val="7E5475"/>
                      </a:solidFill>
                      <a:prstDash val="sysDot"/>
                      <a:round/>
                      <a:headEnd type="none" w="med" len="med"/>
                      <a:tailEnd type="none" w="med" len="med"/>
                    </a:lnR>
                    <a:lnT w="12700" cap="flat" cmpd="sng" algn="ctr">
                      <a:solidFill>
                        <a:srgbClr val="7E5475"/>
                      </a:solidFill>
                      <a:prstDash val="sysDot"/>
                      <a:round/>
                      <a:headEnd type="none" w="med" len="med"/>
                      <a:tailEnd type="none" w="med" len="med"/>
                    </a:lnT>
                    <a:lnB w="12700" cap="flat" cmpd="sng" algn="ctr">
                      <a:solidFill>
                        <a:srgbClr val="7E5475"/>
                      </a:solidFill>
                      <a:prstDash val="solid"/>
                      <a:round/>
                      <a:headEnd type="none" w="med" len="med"/>
                      <a:tailEnd type="none" w="med" len="med"/>
                    </a:lnB>
                    <a:noFill/>
                  </a:tcPr>
                </a:tc>
                <a:tc>
                  <a:txBody>
                    <a:bodyPr/>
                    <a:lstStyle/>
                    <a:p>
                      <a:pPr algn="r" fontAlgn="b"/>
                      <a:r>
                        <a:rPr lang="en-US" sz="1200" u="none" strike="noStrike" dirty="0">
                          <a:solidFill>
                            <a:srgbClr val="595959"/>
                          </a:solidFill>
                          <a:effectLst/>
                          <a:latin typeface="Gotham Book" pitchFamily="50" charset="0"/>
                        </a:rPr>
                        <a:t>       234,713,900 </a:t>
                      </a:r>
                      <a:endParaRPr lang="en-US" sz="1200" b="0" i="0" u="none" strike="noStrike" dirty="0">
                        <a:solidFill>
                          <a:srgbClr val="595959"/>
                        </a:solidFill>
                        <a:effectLst/>
                        <a:latin typeface="Gotham Book" pitchFamily="50" charset="0"/>
                      </a:endParaRPr>
                    </a:p>
                  </a:txBody>
                  <a:tcPr marL="7620" marR="45720" marT="7620" marB="0" anchor="b">
                    <a:lnL w="12700" cap="flat" cmpd="sng" algn="ctr">
                      <a:solidFill>
                        <a:srgbClr val="7E5475"/>
                      </a:solidFill>
                      <a:prstDash val="sysDot"/>
                      <a:round/>
                      <a:headEnd type="none" w="med" len="med"/>
                      <a:tailEnd type="none" w="med" len="med"/>
                    </a:lnL>
                    <a:lnR w="12700" cap="flat" cmpd="sng" algn="ctr">
                      <a:solidFill>
                        <a:srgbClr val="7E5475"/>
                      </a:solidFill>
                      <a:prstDash val="sysDot"/>
                      <a:round/>
                      <a:headEnd type="none" w="med" len="med"/>
                      <a:tailEnd type="none" w="med" len="med"/>
                    </a:lnR>
                    <a:lnT w="12700" cap="flat" cmpd="sng" algn="ctr">
                      <a:solidFill>
                        <a:srgbClr val="7E5475"/>
                      </a:solidFill>
                      <a:prstDash val="sysDot"/>
                      <a:round/>
                      <a:headEnd type="none" w="med" len="med"/>
                      <a:tailEnd type="none" w="med" len="med"/>
                    </a:lnT>
                    <a:lnB w="12700" cap="flat" cmpd="sng" algn="ctr">
                      <a:solidFill>
                        <a:srgbClr val="7E5475"/>
                      </a:solidFill>
                      <a:prstDash val="solid"/>
                      <a:round/>
                      <a:headEnd type="none" w="med" len="med"/>
                      <a:tailEnd type="none" w="med" len="med"/>
                    </a:lnB>
                    <a:noFill/>
                  </a:tcPr>
                </a:tc>
                <a:tc>
                  <a:txBody>
                    <a:bodyPr/>
                    <a:lstStyle/>
                    <a:p>
                      <a:pPr algn="ctr" fontAlgn="b"/>
                      <a:r>
                        <a:rPr lang="en-US" sz="1200" u="none" strike="noStrike" dirty="0">
                          <a:solidFill>
                            <a:srgbClr val="595959"/>
                          </a:solidFill>
                          <a:effectLst/>
                          <a:latin typeface="Gotham Book" pitchFamily="50" charset="0"/>
                        </a:rPr>
                        <a:t>2.40%</a:t>
                      </a:r>
                      <a:endParaRPr lang="en-US" sz="1200" b="0" i="0" u="none" strike="noStrike" dirty="0">
                        <a:solidFill>
                          <a:srgbClr val="595959"/>
                        </a:solidFill>
                        <a:effectLst/>
                        <a:latin typeface="Gotham Book" pitchFamily="50" charset="0"/>
                      </a:endParaRPr>
                    </a:p>
                  </a:txBody>
                  <a:tcPr marL="7620" marR="7620" marT="7620" marB="0" anchor="b">
                    <a:lnL w="12700" cap="flat" cmpd="sng" algn="ctr">
                      <a:solidFill>
                        <a:srgbClr val="7E5475"/>
                      </a:solidFill>
                      <a:prstDash val="sysDot"/>
                      <a:round/>
                      <a:headEnd type="none" w="med" len="med"/>
                      <a:tailEnd type="none" w="med" len="med"/>
                    </a:lnL>
                    <a:lnR w="12700" cap="flat" cmpd="sng" algn="ctr">
                      <a:solidFill>
                        <a:srgbClr val="7E5475"/>
                      </a:solidFill>
                      <a:prstDash val="solid"/>
                      <a:round/>
                      <a:headEnd type="none" w="med" len="med"/>
                      <a:tailEnd type="none" w="med" len="med"/>
                    </a:lnR>
                    <a:lnT w="12700" cap="flat" cmpd="sng" algn="ctr">
                      <a:solidFill>
                        <a:srgbClr val="7E5475"/>
                      </a:solidFill>
                      <a:prstDash val="sysDot"/>
                      <a:round/>
                      <a:headEnd type="none" w="med" len="med"/>
                      <a:tailEnd type="none" w="med" len="med"/>
                    </a:lnT>
                    <a:lnB w="12700" cap="flat" cmpd="sng" algn="ctr">
                      <a:solidFill>
                        <a:srgbClr val="7E5475"/>
                      </a:solidFill>
                      <a:prstDash val="solid"/>
                      <a:round/>
                      <a:headEnd type="none" w="med" len="med"/>
                      <a:tailEnd type="none" w="med" len="med"/>
                    </a:lnB>
                    <a:noFill/>
                  </a:tcPr>
                </a:tc>
                <a:extLst>
                  <a:ext uri="{0D108BD9-81ED-4DB2-BD59-A6C34878D82A}">
                    <a16:rowId xmlns:a16="http://schemas.microsoft.com/office/drawing/2014/main" val="414187061"/>
                  </a:ext>
                </a:extLst>
              </a:tr>
            </a:tbl>
          </a:graphicData>
        </a:graphic>
      </p:graphicFrame>
    </p:spTree>
    <p:extLst>
      <p:ext uri="{BB962C8B-B14F-4D97-AF65-F5344CB8AC3E}">
        <p14:creationId xmlns:p14="http://schemas.microsoft.com/office/powerpoint/2010/main" val="1842643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E1190-46F8-4C22-A9E0-752980C9D3CA}"/>
              </a:ext>
            </a:extLst>
          </p:cNvPr>
          <p:cNvSpPr>
            <a:spLocks noGrp="1"/>
          </p:cNvSpPr>
          <p:nvPr>
            <p:ph type="sldNum" sz="quarter" idx="12"/>
          </p:nvPr>
        </p:nvSpPr>
        <p:spPr/>
        <p:txBody>
          <a:bodyPr/>
          <a:lstStyle/>
          <a:p>
            <a:pPr>
              <a:defRPr/>
            </a:pPr>
            <a:fld id="{CCD9E67A-F8E0-4AFA-91AC-5B8E082DFCA0}" type="slidenum">
              <a:rPr lang="en-US" altLang="en-US" smtClean="0"/>
              <a:pPr>
                <a:defRPr/>
              </a:pPr>
              <a:t>15</a:t>
            </a:fld>
            <a:endParaRPr lang="en-US" altLang="en-US" dirty="0"/>
          </a:p>
        </p:txBody>
      </p:sp>
      <p:sp>
        <p:nvSpPr>
          <p:cNvPr id="7" name="Content Placeholder 6">
            <a:extLst>
              <a:ext uri="{FF2B5EF4-FFF2-40B4-BE49-F238E27FC236}">
                <a16:creationId xmlns:a16="http://schemas.microsoft.com/office/drawing/2014/main" id="{167378B8-C31B-4BDC-8621-C126B5800433}"/>
              </a:ext>
            </a:extLst>
          </p:cNvPr>
          <p:cNvSpPr>
            <a:spLocks noGrp="1"/>
          </p:cNvSpPr>
          <p:nvPr>
            <p:ph sz="quarter" idx="13"/>
          </p:nvPr>
        </p:nvSpPr>
        <p:spPr>
          <a:xfrm>
            <a:off x="457200" y="1085850"/>
            <a:ext cx="8219287" cy="1014170"/>
          </a:xfrm>
        </p:spPr>
        <p:txBody>
          <a:bodyPr/>
          <a:lstStyle/>
          <a:p>
            <a:pPr>
              <a:buClr>
                <a:srgbClr val="595959"/>
              </a:buClr>
            </a:pPr>
            <a:r>
              <a:rPr lang="en-US" dirty="0">
                <a:solidFill>
                  <a:srgbClr val="FF6A13"/>
                </a:solidFill>
                <a:latin typeface="Gotham-Book" pitchFamily="50" charset="0"/>
              </a:rPr>
              <a:t>$368.6M </a:t>
            </a:r>
            <a:r>
              <a:rPr lang="en-US" dirty="0"/>
              <a:t>in capital projects over next ten years (2026–2035)</a:t>
            </a:r>
          </a:p>
          <a:p>
            <a:pPr lvl="1">
              <a:spcBef>
                <a:spcPts val="0"/>
              </a:spcBef>
            </a:pPr>
            <a:r>
              <a:rPr lang="en-US" sz="1400" dirty="0"/>
              <a:t>Excludes $100M for Police City Hall in 2025</a:t>
            </a:r>
          </a:p>
          <a:p>
            <a:pPr lvl="1">
              <a:spcBef>
                <a:spcPts val="0"/>
              </a:spcBef>
            </a:pPr>
            <a:r>
              <a:rPr lang="en-US" sz="1400" dirty="0"/>
              <a:t>Excludes utility funds not included in the FMP</a:t>
            </a:r>
          </a:p>
        </p:txBody>
      </p:sp>
      <p:sp>
        <p:nvSpPr>
          <p:cNvPr id="6" name="Title 5">
            <a:extLst>
              <a:ext uri="{FF2B5EF4-FFF2-40B4-BE49-F238E27FC236}">
                <a16:creationId xmlns:a16="http://schemas.microsoft.com/office/drawing/2014/main" id="{578822CA-D198-4468-B3E1-0A0E7DF2396D}"/>
              </a:ext>
            </a:extLst>
          </p:cNvPr>
          <p:cNvSpPr>
            <a:spLocks noGrp="1"/>
          </p:cNvSpPr>
          <p:nvPr>
            <p:ph type="title"/>
          </p:nvPr>
        </p:nvSpPr>
        <p:spPr/>
        <p:txBody>
          <a:bodyPr/>
          <a:lstStyle/>
          <a:p>
            <a:r>
              <a:rPr lang="en-US" dirty="0"/>
              <a:t>Overall Capital Project Needs</a:t>
            </a:r>
          </a:p>
        </p:txBody>
      </p:sp>
      <p:sp>
        <p:nvSpPr>
          <p:cNvPr id="9" name="Content Placeholder 6">
            <a:extLst>
              <a:ext uri="{FF2B5EF4-FFF2-40B4-BE49-F238E27FC236}">
                <a16:creationId xmlns:a16="http://schemas.microsoft.com/office/drawing/2014/main" id="{097CA8C0-8D92-4EFF-943C-9C090F77A6F4}"/>
              </a:ext>
            </a:extLst>
          </p:cNvPr>
          <p:cNvSpPr txBox="1">
            <a:spLocks/>
          </p:cNvSpPr>
          <p:nvPr/>
        </p:nvSpPr>
        <p:spPr bwMode="auto">
          <a:xfrm>
            <a:off x="579768" y="2129837"/>
            <a:ext cx="2706787" cy="2226704"/>
          </a:xfrm>
          <a:prstGeom prst="rect">
            <a:avLst/>
          </a:prstGeom>
          <a:noFill/>
          <a:ln w="28575">
            <a:solidFill>
              <a:srgbClr val="FF6A13"/>
            </a:solidFill>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5613" rtl="0" eaLnBrk="0" fontAlgn="base" hangingPunct="0">
              <a:spcBef>
                <a:spcPts val="600"/>
              </a:spcBef>
              <a:spcAft>
                <a:spcPts val="600"/>
              </a:spcAft>
              <a:buFont typeface="Arial" panose="020B0604020202020204" pitchFamily="34" charset="0"/>
              <a:buChar char="•"/>
              <a:defRPr sz="2000" kern="1200">
                <a:solidFill>
                  <a:srgbClr val="595959"/>
                </a:solidFill>
                <a:latin typeface="Gotham-Book" pitchFamily="2" charset="0"/>
                <a:ea typeface="MS PGothic" pitchFamily="34" charset="-128"/>
                <a:cs typeface="Gotham-Book" pitchFamily="2" charset="0"/>
              </a:defRPr>
            </a:lvl1pPr>
            <a:lvl2pPr marL="741363" indent="-285750" algn="l" defTabSz="455613" rtl="0" eaLnBrk="0" fontAlgn="base" hangingPunct="0">
              <a:spcBef>
                <a:spcPts val="600"/>
              </a:spcBef>
              <a:spcAft>
                <a:spcPts val="600"/>
              </a:spcAft>
              <a:buFont typeface="Wingdings" panose="05000000000000000000" pitchFamily="2" charset="2"/>
              <a:buChar char="ü"/>
              <a:defRPr sz="1800" kern="1200">
                <a:solidFill>
                  <a:srgbClr val="595959"/>
                </a:solidFill>
                <a:latin typeface="Gotham-Book" pitchFamily="2" charset="0"/>
                <a:ea typeface="MS PGothic" pitchFamily="34" charset="-128"/>
                <a:cs typeface="Gotham-Book" pitchFamily="2" charset="0"/>
              </a:defRPr>
            </a:lvl2pPr>
            <a:lvl3pPr marL="1141413" indent="-227013" algn="l" defTabSz="455613" rtl="0" eaLnBrk="0" fontAlgn="base" hangingPunct="0">
              <a:spcBef>
                <a:spcPts val="600"/>
              </a:spcBef>
              <a:spcAft>
                <a:spcPts val="600"/>
              </a:spcAft>
              <a:buFont typeface="Wingdings" panose="05000000000000000000" pitchFamily="2" charset="2"/>
              <a:buChar char="Ø"/>
              <a:defRPr sz="1600" kern="1200">
                <a:solidFill>
                  <a:srgbClr val="595959"/>
                </a:solidFill>
                <a:latin typeface="Gotham-Book" pitchFamily="2" charset="0"/>
                <a:ea typeface="MS PGothic" pitchFamily="34" charset="-128"/>
                <a:cs typeface="Gotham-Book" pitchFamily="2" charset="0"/>
              </a:defRPr>
            </a:lvl3pPr>
            <a:lvl4pPr marL="1598613" indent="-227013" algn="l" defTabSz="455613" rtl="0" eaLnBrk="0" fontAlgn="base" hangingPunct="0">
              <a:spcBef>
                <a:spcPts val="500"/>
              </a:spcBef>
              <a:spcAft>
                <a:spcPct val="0"/>
              </a:spcAft>
              <a:buFont typeface="Arial" panose="020B0604020202020204" pitchFamily="34" charset="0"/>
              <a:buChar char="–"/>
              <a:defRPr sz="1200" kern="1200">
                <a:solidFill>
                  <a:srgbClr val="595959"/>
                </a:solidFill>
                <a:latin typeface="Gotham-Book" pitchFamily="2" charset="0"/>
                <a:ea typeface="MS PGothic" pitchFamily="34" charset="-128"/>
                <a:cs typeface="Gotham-Book" pitchFamily="2" charset="0"/>
              </a:defRPr>
            </a:lvl4pPr>
            <a:lvl5pPr marL="2055813" indent="-227013" algn="l" defTabSz="455613" rtl="0" eaLnBrk="0" fontAlgn="base" hangingPunct="0">
              <a:spcBef>
                <a:spcPts val="500"/>
              </a:spcBef>
              <a:spcAft>
                <a:spcPct val="0"/>
              </a:spcAft>
              <a:buFont typeface="Arial" panose="020B0604020202020204" pitchFamily="34" charset="0"/>
              <a:buChar char="»"/>
              <a:defRPr sz="1200" kern="1200">
                <a:solidFill>
                  <a:srgbClr val="595959"/>
                </a:solidFill>
                <a:latin typeface="Gotham-Book" pitchFamily="2" charset="0"/>
                <a:ea typeface="MS PGothic" pitchFamily="34" charset="-128"/>
                <a:cs typeface="Gotham-Book" pitchFamily="2"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400"/>
              </a:spcBef>
              <a:spcAft>
                <a:spcPts val="400"/>
              </a:spcAft>
              <a:buNone/>
            </a:pPr>
            <a:r>
              <a:rPr lang="en-US" sz="1400" dirty="0">
                <a:latin typeface="Gotham-Medium" pitchFamily="50" charset="0"/>
              </a:rPr>
              <a:t>By Fund</a:t>
            </a:r>
          </a:p>
          <a:p>
            <a:pPr marL="227013" indent="-227013">
              <a:spcBef>
                <a:spcPts val="400"/>
              </a:spcBef>
              <a:spcAft>
                <a:spcPts val="400"/>
              </a:spcAft>
            </a:pPr>
            <a:r>
              <a:rPr lang="en-US" sz="1400" dirty="0"/>
              <a:t>Streets/ITF:  </a:t>
            </a:r>
            <a:r>
              <a:rPr lang="en-US" sz="1400" dirty="0">
                <a:solidFill>
                  <a:srgbClr val="FF6A13"/>
                </a:solidFill>
              </a:rPr>
              <a:t>$83.8M</a:t>
            </a:r>
          </a:p>
          <a:p>
            <a:pPr marL="227013" indent="-227013">
              <a:spcBef>
                <a:spcPts val="400"/>
              </a:spcBef>
              <a:spcAft>
                <a:spcPts val="400"/>
              </a:spcAft>
            </a:pPr>
            <a:r>
              <a:rPr lang="en-US" sz="1400" dirty="0"/>
              <a:t>Facilities:  </a:t>
            </a:r>
            <a:r>
              <a:rPr lang="en-US" sz="1400" dirty="0">
                <a:solidFill>
                  <a:srgbClr val="FF6A13"/>
                </a:solidFill>
              </a:rPr>
              <a:t>$154.1M</a:t>
            </a:r>
          </a:p>
          <a:p>
            <a:pPr marL="227013" indent="-227013">
              <a:spcBef>
                <a:spcPts val="400"/>
              </a:spcBef>
              <a:spcAft>
                <a:spcPts val="400"/>
              </a:spcAft>
            </a:pPr>
            <a:r>
              <a:rPr lang="en-US" sz="1400" dirty="0"/>
              <a:t>Vehicles &amp; Equip:  </a:t>
            </a:r>
            <a:r>
              <a:rPr lang="en-US" sz="1400" dirty="0">
                <a:solidFill>
                  <a:srgbClr val="FF6A13"/>
                </a:solidFill>
              </a:rPr>
              <a:t>$43.9M</a:t>
            </a:r>
          </a:p>
          <a:p>
            <a:pPr marL="227013" indent="-227013">
              <a:spcBef>
                <a:spcPts val="400"/>
              </a:spcBef>
              <a:spcAft>
                <a:spcPts val="400"/>
              </a:spcAft>
            </a:pPr>
            <a:r>
              <a:rPr lang="en-US" sz="1400" dirty="0"/>
              <a:t>Parks:  </a:t>
            </a:r>
            <a:r>
              <a:rPr lang="en-US" sz="1400" dirty="0">
                <a:solidFill>
                  <a:srgbClr val="FF6A13"/>
                </a:solidFill>
              </a:rPr>
              <a:t>$25.9M</a:t>
            </a:r>
          </a:p>
          <a:p>
            <a:pPr marL="227013" indent="-227013">
              <a:spcBef>
                <a:spcPts val="400"/>
              </a:spcBef>
              <a:spcAft>
                <a:spcPts val="400"/>
              </a:spcAft>
            </a:pPr>
            <a:r>
              <a:rPr lang="en-US" sz="1400" dirty="0"/>
              <a:t>I.T. Capital:  </a:t>
            </a:r>
            <a:r>
              <a:rPr lang="en-US" sz="1400" dirty="0">
                <a:solidFill>
                  <a:srgbClr val="FF6A13"/>
                </a:solidFill>
              </a:rPr>
              <a:t>$11.4M</a:t>
            </a:r>
          </a:p>
          <a:p>
            <a:pPr marL="227013" indent="-227013">
              <a:spcBef>
                <a:spcPts val="400"/>
              </a:spcBef>
              <a:spcAft>
                <a:spcPts val="400"/>
              </a:spcAft>
            </a:pPr>
            <a:r>
              <a:rPr lang="en-US" sz="1400" dirty="0"/>
              <a:t>All Others:  </a:t>
            </a:r>
            <a:r>
              <a:rPr lang="en-US" sz="1400" dirty="0">
                <a:solidFill>
                  <a:srgbClr val="FF6A13"/>
                </a:solidFill>
              </a:rPr>
              <a:t>$3.8M</a:t>
            </a:r>
          </a:p>
        </p:txBody>
      </p:sp>
      <p:pic>
        <p:nvPicPr>
          <p:cNvPr id="5" name="Picture 4">
            <a:extLst>
              <a:ext uri="{FF2B5EF4-FFF2-40B4-BE49-F238E27FC236}">
                <a16:creationId xmlns:a16="http://schemas.microsoft.com/office/drawing/2014/main" id="{EA8AB22E-4C1B-9FDB-0248-173D18FC9023}"/>
              </a:ext>
            </a:extLst>
          </p:cNvPr>
          <p:cNvPicPr>
            <a:picLocks noChangeAspect="1"/>
          </p:cNvPicPr>
          <p:nvPr/>
        </p:nvPicPr>
        <p:blipFill>
          <a:blip r:embed="rId3"/>
          <a:stretch>
            <a:fillRect/>
          </a:stretch>
        </p:blipFill>
        <p:spPr>
          <a:xfrm>
            <a:off x="3409122" y="2100020"/>
            <a:ext cx="4969565" cy="2863520"/>
          </a:xfrm>
          <a:prstGeom prst="rect">
            <a:avLst/>
          </a:prstGeom>
        </p:spPr>
      </p:pic>
    </p:spTree>
    <p:extLst>
      <p:ext uri="{BB962C8B-B14F-4D97-AF65-F5344CB8AC3E}">
        <p14:creationId xmlns:p14="http://schemas.microsoft.com/office/powerpoint/2010/main" val="4256743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40819-02F9-4154-AC1C-1E61F7950C11}"/>
              </a:ext>
            </a:extLst>
          </p:cNvPr>
          <p:cNvSpPr>
            <a:spLocks noGrp="1"/>
          </p:cNvSpPr>
          <p:nvPr>
            <p:ph type="sldNum" sz="quarter" idx="12"/>
          </p:nvPr>
        </p:nvSpPr>
        <p:spPr/>
        <p:txBody>
          <a:bodyPr/>
          <a:lstStyle/>
          <a:p>
            <a:pPr>
              <a:defRPr/>
            </a:pPr>
            <a:fld id="{CCD9E67A-F8E0-4AFA-91AC-5B8E082DFCA0}" type="slidenum">
              <a:rPr lang="en-US" altLang="en-US" smtClean="0"/>
              <a:pPr>
                <a:defRPr/>
              </a:pPr>
              <a:t>16</a:t>
            </a:fld>
            <a:endParaRPr lang="en-US" altLang="en-US" dirty="0"/>
          </a:p>
        </p:txBody>
      </p:sp>
      <p:graphicFrame>
        <p:nvGraphicFramePr>
          <p:cNvPr id="10" name="Table 10">
            <a:extLst>
              <a:ext uri="{FF2B5EF4-FFF2-40B4-BE49-F238E27FC236}">
                <a16:creationId xmlns:a16="http://schemas.microsoft.com/office/drawing/2014/main" id="{DB5372F7-B44B-4BCC-9F5A-3CB1DC610EC7}"/>
              </a:ext>
            </a:extLst>
          </p:cNvPr>
          <p:cNvGraphicFramePr>
            <a:graphicFrameLocks noGrp="1"/>
          </p:cNvGraphicFramePr>
          <p:nvPr>
            <p:ph sz="quarter" idx="13"/>
            <p:extLst>
              <p:ext uri="{D42A27DB-BD31-4B8C-83A1-F6EECF244321}">
                <p14:modId xmlns:p14="http://schemas.microsoft.com/office/powerpoint/2010/main" val="3913860972"/>
              </p:ext>
            </p:extLst>
          </p:nvPr>
        </p:nvGraphicFramePr>
        <p:xfrm>
          <a:off x="4493375" y="1032666"/>
          <a:ext cx="4262717" cy="2809240"/>
        </p:xfrm>
        <a:graphic>
          <a:graphicData uri="http://schemas.openxmlformats.org/drawingml/2006/table">
            <a:tbl>
              <a:tblPr firstRow="1" bandRow="1">
                <a:tableStyleId>{5C22544A-7EE6-4342-B048-85BDC9FD1C3A}</a:tableStyleId>
              </a:tblPr>
              <a:tblGrid>
                <a:gridCol w="2765192">
                  <a:extLst>
                    <a:ext uri="{9D8B030D-6E8A-4147-A177-3AD203B41FA5}">
                      <a16:colId xmlns:a16="http://schemas.microsoft.com/office/drawing/2014/main" val="2766885983"/>
                    </a:ext>
                  </a:extLst>
                </a:gridCol>
                <a:gridCol w="1497525">
                  <a:extLst>
                    <a:ext uri="{9D8B030D-6E8A-4147-A177-3AD203B41FA5}">
                      <a16:colId xmlns:a16="http://schemas.microsoft.com/office/drawing/2014/main" val="2653836837"/>
                    </a:ext>
                  </a:extLst>
                </a:gridCol>
              </a:tblGrid>
              <a:tr h="370840">
                <a:tc>
                  <a:txBody>
                    <a:bodyPr/>
                    <a:lstStyle/>
                    <a:p>
                      <a:r>
                        <a:rPr lang="en-US" sz="1400" b="0" dirty="0">
                          <a:latin typeface="Gotham Medium" pitchFamily="50" charset="0"/>
                        </a:rPr>
                        <a:t>2026–2029 Projects </a:t>
                      </a:r>
                    </a:p>
                  </a:txBody>
                  <a:tcPr anchor="ctr">
                    <a:lnB w="12700" cap="flat" cmpd="sng" algn="ctr">
                      <a:noFill/>
                      <a:prstDash val="solid"/>
                      <a:round/>
                      <a:headEnd type="none" w="med" len="med"/>
                      <a:tailEnd type="none" w="med" len="med"/>
                    </a:lnB>
                    <a:solidFill>
                      <a:srgbClr val="003A70"/>
                    </a:solidFill>
                  </a:tcPr>
                </a:tc>
                <a:tc>
                  <a:txBody>
                    <a:bodyPr/>
                    <a:lstStyle/>
                    <a:p>
                      <a:pPr algn="ctr"/>
                      <a:r>
                        <a:rPr lang="en-US" sz="1400" b="0" dirty="0">
                          <a:latin typeface="Gotham Medium" pitchFamily="50" charset="0"/>
                        </a:rPr>
                        <a:t>Amount*</a:t>
                      </a:r>
                    </a:p>
                  </a:txBody>
                  <a:tcPr anchor="ctr">
                    <a:lnB w="12700" cap="flat" cmpd="sng" algn="ctr">
                      <a:noFill/>
                      <a:prstDash val="solid"/>
                      <a:round/>
                      <a:headEnd type="none" w="med" len="med"/>
                      <a:tailEnd type="none" w="med" len="med"/>
                    </a:lnB>
                    <a:solidFill>
                      <a:srgbClr val="003A70"/>
                    </a:solidFill>
                  </a:tcPr>
                </a:tc>
                <a:extLst>
                  <a:ext uri="{0D108BD9-81ED-4DB2-BD59-A6C34878D82A}">
                    <a16:rowId xmlns:a16="http://schemas.microsoft.com/office/drawing/2014/main" val="2701589445"/>
                  </a:ext>
                </a:extLst>
              </a:tr>
              <a:tr h="0">
                <a:tc>
                  <a:txBody>
                    <a:bodyPr/>
                    <a:lstStyle/>
                    <a:p>
                      <a:r>
                        <a:rPr lang="en-US" sz="1400" dirty="0">
                          <a:solidFill>
                            <a:srgbClr val="595959"/>
                          </a:solidFill>
                          <a:latin typeface="Gotham Book"/>
                        </a:rPr>
                        <a:t>Street Improvements</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solidFill>
                            <a:srgbClr val="595959"/>
                          </a:solidFill>
                          <a:latin typeface="Gotham Book"/>
                        </a:rPr>
                        <a:t>$22,881,000</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3602577"/>
                  </a:ext>
                </a:extLst>
              </a:tr>
              <a:tr h="0">
                <a:tc>
                  <a:txBody>
                    <a:bodyPr/>
                    <a:lstStyle/>
                    <a:p>
                      <a:r>
                        <a:rPr lang="en-US" sz="1400" dirty="0">
                          <a:solidFill>
                            <a:srgbClr val="595959"/>
                          </a:solidFill>
                          <a:latin typeface="Gotham Book"/>
                        </a:rPr>
                        <a:t>County Signals</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US" sz="1400" dirty="0">
                          <a:solidFill>
                            <a:srgbClr val="595959"/>
                          </a:solidFill>
                          <a:latin typeface="Gotham Book"/>
                        </a:rPr>
                        <a:t>1,542,000</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90595741"/>
                  </a:ext>
                </a:extLst>
              </a:tr>
              <a:tr h="0">
                <a:tc>
                  <a:txBody>
                    <a:bodyPr/>
                    <a:lstStyle/>
                    <a:p>
                      <a:r>
                        <a:rPr lang="en-US" sz="1400" dirty="0">
                          <a:solidFill>
                            <a:srgbClr val="595959"/>
                          </a:solidFill>
                          <a:latin typeface="Gotham Book"/>
                        </a:rPr>
                        <a:t>Cliff Rd &amp; 35W Frontage Rd</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rgbClr val="595959"/>
                          </a:solidFill>
                          <a:latin typeface="Gotham Book"/>
                        </a:rPr>
                        <a:t>309,000</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19933105"/>
                  </a:ext>
                </a:extLst>
              </a:tr>
              <a:tr h="0">
                <a:tc>
                  <a:txBody>
                    <a:bodyPr/>
                    <a:lstStyle/>
                    <a:p>
                      <a:r>
                        <a:rPr lang="en-US" sz="1400" dirty="0">
                          <a:solidFill>
                            <a:srgbClr val="595959"/>
                          </a:solidFill>
                          <a:latin typeface="Gotham Book"/>
                        </a:rPr>
                        <a:t>Retaining Walls in ROW</a:t>
                      </a: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solidFill>
                            <a:srgbClr val="595959"/>
                          </a:solidFill>
                          <a:latin typeface="Gotham Book"/>
                        </a:rPr>
                        <a:t>1,126,000</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4854400"/>
                  </a:ext>
                </a:extLst>
              </a:tr>
              <a:tr h="0">
                <a:tc>
                  <a:txBody>
                    <a:bodyPr/>
                    <a:lstStyle/>
                    <a:p>
                      <a:r>
                        <a:rPr lang="en-US" sz="1400" dirty="0">
                          <a:solidFill>
                            <a:srgbClr val="595959"/>
                          </a:solidFill>
                          <a:latin typeface="Gotham Book"/>
                        </a:rPr>
                        <a:t>Nicollet/Hwy 13 (MSAS)</a:t>
                      </a:r>
                    </a:p>
                  </a:txBody>
                  <a:tcPr anchor="ctr">
                    <a:lnT w="12700" cap="flat" cmpd="sng" algn="ctr">
                      <a:noFill/>
                      <a:prstDash val="solid"/>
                      <a:round/>
                      <a:headEnd type="none" w="med" len="med"/>
                      <a:tailEnd type="none" w="med" len="med"/>
                    </a:lnT>
                  </a:tcPr>
                </a:tc>
                <a:tc>
                  <a:txBody>
                    <a:bodyPr/>
                    <a:lstStyle/>
                    <a:p>
                      <a:pPr algn="r"/>
                      <a:r>
                        <a:rPr lang="en-US" sz="1400" dirty="0">
                          <a:solidFill>
                            <a:srgbClr val="595959"/>
                          </a:solidFill>
                          <a:latin typeface="Gotham Book"/>
                        </a:rPr>
                        <a:t>262,000</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1705434465"/>
                  </a:ext>
                </a:extLst>
              </a:tr>
              <a:tr h="0">
                <a:tc>
                  <a:txBody>
                    <a:bodyPr/>
                    <a:lstStyle/>
                    <a:p>
                      <a:r>
                        <a:rPr lang="en-US" sz="1400" dirty="0">
                          <a:solidFill>
                            <a:srgbClr val="595959"/>
                          </a:solidFill>
                          <a:latin typeface="Gotham Book"/>
                        </a:rPr>
                        <a:t>I-35W SB Ramp/Buck Hill Rd</a:t>
                      </a:r>
                    </a:p>
                  </a:txBody>
                  <a:tcPr anchor="ctr"/>
                </a:tc>
                <a:tc>
                  <a:txBody>
                    <a:bodyPr/>
                    <a:lstStyle/>
                    <a:p>
                      <a:pPr algn="r"/>
                      <a:r>
                        <a:rPr lang="en-US" sz="1400" dirty="0">
                          <a:solidFill>
                            <a:srgbClr val="595959"/>
                          </a:solidFill>
                          <a:latin typeface="Gotham Book"/>
                        </a:rPr>
                        <a:t>2,132,000</a:t>
                      </a:r>
                    </a:p>
                  </a:txBody>
                  <a:tcPr anchor="ctr"/>
                </a:tc>
                <a:extLst>
                  <a:ext uri="{0D108BD9-81ED-4DB2-BD59-A6C34878D82A}">
                    <a16:rowId xmlns:a16="http://schemas.microsoft.com/office/drawing/2014/main" val="1310185958"/>
                  </a:ext>
                </a:extLst>
              </a:tr>
              <a:tr h="0">
                <a:tc>
                  <a:txBody>
                    <a:bodyPr/>
                    <a:lstStyle/>
                    <a:p>
                      <a:r>
                        <a:rPr lang="en-US" sz="1400" dirty="0">
                          <a:solidFill>
                            <a:srgbClr val="595959"/>
                          </a:solidFill>
                          <a:latin typeface="Gotham Book"/>
                        </a:rPr>
                        <a:t>Other Projects</a:t>
                      </a:r>
                    </a:p>
                  </a:txBody>
                  <a:tcPr anchor="ctr"/>
                </a:tc>
                <a:tc>
                  <a:txBody>
                    <a:bodyPr/>
                    <a:lstStyle/>
                    <a:p>
                      <a:pPr algn="r"/>
                      <a:r>
                        <a:rPr lang="en-US" sz="1400" dirty="0">
                          <a:solidFill>
                            <a:srgbClr val="595959"/>
                          </a:solidFill>
                          <a:latin typeface="Gotham Book"/>
                        </a:rPr>
                        <a:t>1,224,000</a:t>
                      </a:r>
                    </a:p>
                  </a:txBody>
                  <a:tcPr anchor="ctr"/>
                </a:tc>
                <a:extLst>
                  <a:ext uri="{0D108BD9-81ED-4DB2-BD59-A6C34878D82A}">
                    <a16:rowId xmlns:a16="http://schemas.microsoft.com/office/drawing/2014/main" val="2730226342"/>
                  </a:ext>
                </a:extLst>
              </a:tr>
              <a:tr h="0">
                <a:tc>
                  <a:txBody>
                    <a:bodyPr/>
                    <a:lstStyle/>
                    <a:p>
                      <a:r>
                        <a:rPr lang="en-US" sz="1400" b="0" dirty="0">
                          <a:solidFill>
                            <a:schemeClr val="bg1"/>
                          </a:solidFill>
                          <a:latin typeface="Gotham Medium" pitchFamily="50" charset="0"/>
                        </a:rPr>
                        <a:t>Total</a:t>
                      </a:r>
                    </a:p>
                  </a:txBody>
                  <a:tcPr anchor="ctr">
                    <a:solidFill>
                      <a:srgbClr val="003A70"/>
                    </a:solidFill>
                  </a:tcPr>
                </a:tc>
                <a:tc>
                  <a:txBody>
                    <a:bodyPr/>
                    <a:lstStyle/>
                    <a:p>
                      <a:pPr algn="r"/>
                      <a:r>
                        <a:rPr lang="en-US" sz="1400" b="0" dirty="0">
                          <a:solidFill>
                            <a:schemeClr val="bg1"/>
                          </a:solidFill>
                          <a:latin typeface="Gotham Medium" pitchFamily="50" charset="0"/>
                        </a:rPr>
                        <a:t>$29,476,000</a:t>
                      </a:r>
                    </a:p>
                  </a:txBody>
                  <a:tcPr anchor="ctr">
                    <a:solidFill>
                      <a:srgbClr val="003A70"/>
                    </a:solidFill>
                  </a:tcPr>
                </a:tc>
                <a:extLst>
                  <a:ext uri="{0D108BD9-81ED-4DB2-BD59-A6C34878D82A}">
                    <a16:rowId xmlns:a16="http://schemas.microsoft.com/office/drawing/2014/main" val="3387555331"/>
                  </a:ext>
                </a:extLst>
              </a:tr>
            </a:tbl>
          </a:graphicData>
        </a:graphic>
      </p:graphicFrame>
      <p:sp>
        <p:nvSpPr>
          <p:cNvPr id="6" name="Title 5">
            <a:extLst>
              <a:ext uri="{FF2B5EF4-FFF2-40B4-BE49-F238E27FC236}">
                <a16:creationId xmlns:a16="http://schemas.microsoft.com/office/drawing/2014/main" id="{58A45555-C24A-4A6B-8E41-24C986703756}"/>
              </a:ext>
            </a:extLst>
          </p:cNvPr>
          <p:cNvSpPr>
            <a:spLocks noGrp="1"/>
          </p:cNvSpPr>
          <p:nvPr>
            <p:ph type="title"/>
          </p:nvPr>
        </p:nvSpPr>
        <p:spPr/>
        <p:txBody>
          <a:bodyPr/>
          <a:lstStyle/>
          <a:p>
            <a:r>
              <a:rPr lang="en-US" dirty="0"/>
              <a:t>Infrastructure Trust Fund</a:t>
            </a:r>
          </a:p>
        </p:txBody>
      </p:sp>
      <p:sp>
        <p:nvSpPr>
          <p:cNvPr id="2" name="TextBox 1">
            <a:extLst>
              <a:ext uri="{FF2B5EF4-FFF2-40B4-BE49-F238E27FC236}">
                <a16:creationId xmlns:a16="http://schemas.microsoft.com/office/drawing/2014/main" id="{390572FF-027E-4670-9E4E-8B226A03764C}"/>
              </a:ext>
            </a:extLst>
          </p:cNvPr>
          <p:cNvSpPr txBox="1"/>
          <p:nvPr/>
        </p:nvSpPr>
        <p:spPr>
          <a:xfrm>
            <a:off x="4493375" y="3841906"/>
            <a:ext cx="4262717" cy="230832"/>
          </a:xfrm>
          <a:prstGeom prst="rect">
            <a:avLst/>
          </a:prstGeom>
          <a:noFill/>
        </p:spPr>
        <p:txBody>
          <a:bodyPr wrap="square" rtlCol="0">
            <a:spAutoFit/>
          </a:bodyPr>
          <a:lstStyle/>
          <a:p>
            <a:r>
              <a:rPr lang="en-US" sz="900" dirty="0">
                <a:solidFill>
                  <a:srgbClr val="595959"/>
                </a:solidFill>
                <a:latin typeface="Gotham Book" pitchFamily="50" charset="0"/>
              </a:rPr>
              <a:t>*Project costs inflated 3% per year</a:t>
            </a:r>
            <a:endParaRPr lang="en-US" dirty="0">
              <a:solidFill>
                <a:srgbClr val="595959"/>
              </a:solidFill>
              <a:latin typeface="Gotham Book" pitchFamily="50" charset="0"/>
            </a:endParaRPr>
          </a:p>
        </p:txBody>
      </p:sp>
      <p:sp>
        <p:nvSpPr>
          <p:cNvPr id="3" name="TextBox 2">
            <a:extLst>
              <a:ext uri="{FF2B5EF4-FFF2-40B4-BE49-F238E27FC236}">
                <a16:creationId xmlns:a16="http://schemas.microsoft.com/office/drawing/2014/main" id="{E6D3218F-5B10-4E14-BE10-DA8EA8EF83D8}"/>
              </a:ext>
            </a:extLst>
          </p:cNvPr>
          <p:cNvSpPr txBox="1"/>
          <p:nvPr/>
        </p:nvSpPr>
        <p:spPr>
          <a:xfrm>
            <a:off x="387908" y="3210340"/>
            <a:ext cx="3997235" cy="230832"/>
          </a:xfrm>
          <a:prstGeom prst="rect">
            <a:avLst/>
          </a:prstGeom>
          <a:noFill/>
        </p:spPr>
        <p:txBody>
          <a:bodyPr wrap="square" rtlCol="0">
            <a:spAutoFit/>
          </a:bodyPr>
          <a:lstStyle/>
          <a:p>
            <a:r>
              <a:rPr lang="en-US" sz="900" dirty="0">
                <a:solidFill>
                  <a:srgbClr val="595959"/>
                </a:solidFill>
                <a:latin typeface="Gotham Book" pitchFamily="50" charset="0"/>
              </a:rPr>
              <a:t>2030–2035: Placeholder of $6.0M per year, inflated 3% per year</a:t>
            </a:r>
          </a:p>
        </p:txBody>
      </p:sp>
      <p:pic>
        <p:nvPicPr>
          <p:cNvPr id="7" name="Picture 6">
            <a:extLst>
              <a:ext uri="{FF2B5EF4-FFF2-40B4-BE49-F238E27FC236}">
                <a16:creationId xmlns:a16="http://schemas.microsoft.com/office/drawing/2014/main" id="{2B0E0134-54CD-ABB0-E3C0-4996CF31ED75}"/>
              </a:ext>
            </a:extLst>
          </p:cNvPr>
          <p:cNvPicPr>
            <a:picLocks noChangeAspect="1"/>
          </p:cNvPicPr>
          <p:nvPr/>
        </p:nvPicPr>
        <p:blipFill>
          <a:blip r:embed="rId3"/>
          <a:stretch>
            <a:fillRect/>
          </a:stretch>
        </p:blipFill>
        <p:spPr>
          <a:xfrm>
            <a:off x="387908" y="1032666"/>
            <a:ext cx="4061200" cy="2237308"/>
          </a:xfrm>
          <a:prstGeom prst="rect">
            <a:avLst/>
          </a:prstGeom>
        </p:spPr>
      </p:pic>
    </p:spTree>
    <p:extLst>
      <p:ext uri="{BB962C8B-B14F-4D97-AF65-F5344CB8AC3E}">
        <p14:creationId xmlns:p14="http://schemas.microsoft.com/office/powerpoint/2010/main" val="981156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51A0EE-DD53-7FC8-C508-B2CAC8B794CF}"/>
              </a:ext>
            </a:extLst>
          </p:cNvPr>
          <p:cNvPicPr>
            <a:picLocks noChangeAspect="1"/>
          </p:cNvPicPr>
          <p:nvPr/>
        </p:nvPicPr>
        <p:blipFill>
          <a:blip r:embed="rId3"/>
          <a:stretch>
            <a:fillRect/>
          </a:stretch>
        </p:blipFill>
        <p:spPr>
          <a:xfrm>
            <a:off x="3108446" y="1117664"/>
            <a:ext cx="5578354" cy="3046832"/>
          </a:xfrm>
          <a:prstGeom prst="rect">
            <a:avLst/>
          </a:prstGeom>
        </p:spPr>
      </p:pic>
      <p:sp>
        <p:nvSpPr>
          <p:cNvPr id="4" name="Slide Number Placeholder 3">
            <a:extLst>
              <a:ext uri="{FF2B5EF4-FFF2-40B4-BE49-F238E27FC236}">
                <a16:creationId xmlns:a16="http://schemas.microsoft.com/office/drawing/2014/main" id="{8DF7C886-5621-4510-9B3C-273C028361E1}"/>
              </a:ext>
            </a:extLst>
          </p:cNvPr>
          <p:cNvSpPr>
            <a:spLocks noGrp="1"/>
          </p:cNvSpPr>
          <p:nvPr>
            <p:ph type="sldNum" sz="quarter" idx="12"/>
          </p:nvPr>
        </p:nvSpPr>
        <p:spPr/>
        <p:txBody>
          <a:bodyPr/>
          <a:lstStyle/>
          <a:p>
            <a:pPr>
              <a:defRPr/>
            </a:pPr>
            <a:fld id="{CCD9E67A-F8E0-4AFA-91AC-5B8E082DFCA0}" type="slidenum">
              <a:rPr lang="en-US" altLang="en-US" smtClean="0"/>
              <a:pPr>
                <a:defRPr/>
              </a:pPr>
              <a:t>17</a:t>
            </a:fld>
            <a:endParaRPr lang="en-US" altLang="en-US" dirty="0"/>
          </a:p>
        </p:txBody>
      </p:sp>
      <p:sp>
        <p:nvSpPr>
          <p:cNvPr id="6" name="Title 5">
            <a:extLst>
              <a:ext uri="{FF2B5EF4-FFF2-40B4-BE49-F238E27FC236}">
                <a16:creationId xmlns:a16="http://schemas.microsoft.com/office/drawing/2014/main" id="{EF4C898C-74C8-40FB-912B-EB459C9EF531}"/>
              </a:ext>
            </a:extLst>
          </p:cNvPr>
          <p:cNvSpPr>
            <a:spLocks noGrp="1"/>
          </p:cNvSpPr>
          <p:nvPr>
            <p:ph type="title"/>
          </p:nvPr>
        </p:nvSpPr>
        <p:spPr/>
        <p:txBody>
          <a:bodyPr/>
          <a:lstStyle/>
          <a:p>
            <a:r>
              <a:rPr lang="en-US" dirty="0"/>
              <a:t>Infrastructure Trust Fund</a:t>
            </a:r>
          </a:p>
        </p:txBody>
      </p:sp>
      <p:sp>
        <p:nvSpPr>
          <p:cNvPr id="18" name="Content Placeholder 17">
            <a:extLst>
              <a:ext uri="{FF2B5EF4-FFF2-40B4-BE49-F238E27FC236}">
                <a16:creationId xmlns:a16="http://schemas.microsoft.com/office/drawing/2014/main" id="{EC0967A9-85D6-4A8E-85E6-1D4E2263B3BB}"/>
              </a:ext>
            </a:extLst>
          </p:cNvPr>
          <p:cNvSpPr>
            <a:spLocks noGrp="1"/>
          </p:cNvSpPr>
          <p:nvPr>
            <p:ph sz="quarter" idx="13"/>
          </p:nvPr>
        </p:nvSpPr>
        <p:spPr>
          <a:xfrm>
            <a:off x="457200" y="1117664"/>
            <a:ext cx="2515708" cy="3186480"/>
          </a:xfrm>
          <a:ln w="28575">
            <a:noFill/>
          </a:ln>
        </p:spPr>
        <p:txBody>
          <a:bodyPr/>
          <a:lstStyle/>
          <a:p>
            <a:pPr marL="0" indent="0" algn="ctr">
              <a:spcBef>
                <a:spcPts val="0"/>
              </a:spcBef>
              <a:spcAft>
                <a:spcPts val="0"/>
              </a:spcAft>
              <a:buNone/>
            </a:pPr>
            <a:r>
              <a:rPr lang="en-US" sz="1600" dirty="0">
                <a:latin typeface="Gotham-Medium" pitchFamily="50" charset="0"/>
              </a:rPr>
              <a:t>Next 10 Years</a:t>
            </a:r>
          </a:p>
          <a:p>
            <a:r>
              <a:rPr lang="en-US" sz="1600" dirty="0"/>
              <a:t>Property tax levy reduced in 2023, added back through 2026</a:t>
            </a:r>
            <a:endParaRPr lang="en-US" sz="1600" dirty="0">
              <a:solidFill>
                <a:srgbClr val="FF6A13"/>
              </a:solidFill>
            </a:endParaRPr>
          </a:p>
          <a:p>
            <a:r>
              <a:rPr lang="en-US" sz="1600" dirty="0"/>
              <a:t>MSA funds vary, average </a:t>
            </a:r>
            <a:r>
              <a:rPr lang="en-US" sz="1600" dirty="0">
                <a:solidFill>
                  <a:srgbClr val="FF6A13"/>
                </a:solidFill>
              </a:rPr>
              <a:t>$3.3M </a:t>
            </a:r>
            <a:r>
              <a:rPr lang="en-US" sz="1600" dirty="0"/>
              <a:t>annually</a:t>
            </a:r>
          </a:p>
          <a:p>
            <a:r>
              <a:rPr lang="en-US" sz="1600" dirty="0"/>
              <a:t>No bonding currently included</a:t>
            </a:r>
          </a:p>
        </p:txBody>
      </p:sp>
      <p:cxnSp>
        <p:nvCxnSpPr>
          <p:cNvPr id="5" name="Straight Connector 4">
            <a:extLst>
              <a:ext uri="{FF2B5EF4-FFF2-40B4-BE49-F238E27FC236}">
                <a16:creationId xmlns:a16="http://schemas.microsoft.com/office/drawing/2014/main" id="{741D2B8E-9AF8-40FC-88D7-20238E24E54C}"/>
              </a:ext>
            </a:extLst>
          </p:cNvPr>
          <p:cNvCxnSpPr>
            <a:cxnSpLocks/>
          </p:cNvCxnSpPr>
          <p:nvPr/>
        </p:nvCxnSpPr>
        <p:spPr>
          <a:xfrm flipH="1">
            <a:off x="3790837" y="2869773"/>
            <a:ext cx="457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Arrow: Down 9">
            <a:extLst>
              <a:ext uri="{FF2B5EF4-FFF2-40B4-BE49-F238E27FC236}">
                <a16:creationId xmlns:a16="http://schemas.microsoft.com/office/drawing/2014/main" id="{84A1AC88-4976-4FAF-85A1-D7CBF5D9ED09}"/>
              </a:ext>
            </a:extLst>
          </p:cNvPr>
          <p:cNvSpPr/>
          <p:nvPr/>
        </p:nvSpPr>
        <p:spPr>
          <a:xfrm>
            <a:off x="6286498" y="2511826"/>
            <a:ext cx="208429" cy="363070"/>
          </a:xfrm>
          <a:prstGeom prst="downArrow">
            <a:avLst/>
          </a:prstGeom>
          <a:solidFill>
            <a:srgbClr val="FF6A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238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17B8A3-4F7D-47BE-BC91-A06C8D19BB9C}"/>
              </a:ext>
            </a:extLst>
          </p:cNvPr>
          <p:cNvSpPr>
            <a:spLocks noGrp="1"/>
          </p:cNvSpPr>
          <p:nvPr>
            <p:ph type="sldNum" sz="quarter" idx="12"/>
          </p:nvPr>
        </p:nvSpPr>
        <p:spPr/>
        <p:txBody>
          <a:bodyPr/>
          <a:lstStyle/>
          <a:p>
            <a:pPr>
              <a:defRPr/>
            </a:pPr>
            <a:fld id="{CCD9E67A-F8E0-4AFA-91AC-5B8E082DFCA0}" type="slidenum">
              <a:rPr lang="en-US" altLang="en-US" smtClean="0"/>
              <a:pPr>
                <a:defRPr/>
              </a:pPr>
              <a:t>18</a:t>
            </a:fld>
            <a:endParaRPr lang="en-US" altLang="en-US" dirty="0"/>
          </a:p>
        </p:txBody>
      </p:sp>
      <p:sp>
        <p:nvSpPr>
          <p:cNvPr id="6" name="Title 5">
            <a:extLst>
              <a:ext uri="{FF2B5EF4-FFF2-40B4-BE49-F238E27FC236}">
                <a16:creationId xmlns:a16="http://schemas.microsoft.com/office/drawing/2014/main" id="{ECEC2077-4AE8-4CB0-BE01-F27580B7FF57}"/>
              </a:ext>
            </a:extLst>
          </p:cNvPr>
          <p:cNvSpPr>
            <a:spLocks noGrp="1"/>
          </p:cNvSpPr>
          <p:nvPr>
            <p:ph type="title"/>
          </p:nvPr>
        </p:nvSpPr>
        <p:spPr/>
        <p:txBody>
          <a:bodyPr/>
          <a:lstStyle/>
          <a:p>
            <a:r>
              <a:rPr lang="en-US" dirty="0"/>
              <a:t>Facilities Capital Project Fund</a:t>
            </a:r>
          </a:p>
        </p:txBody>
      </p:sp>
      <p:graphicFrame>
        <p:nvGraphicFramePr>
          <p:cNvPr id="10" name="Table 10">
            <a:extLst>
              <a:ext uri="{FF2B5EF4-FFF2-40B4-BE49-F238E27FC236}">
                <a16:creationId xmlns:a16="http://schemas.microsoft.com/office/drawing/2014/main" id="{0816CB1F-3636-4AB3-BEE3-862F647F4CC6}"/>
              </a:ext>
            </a:extLst>
          </p:cNvPr>
          <p:cNvGraphicFramePr>
            <a:graphicFrameLocks/>
          </p:cNvGraphicFramePr>
          <p:nvPr>
            <p:extLst>
              <p:ext uri="{D42A27DB-BD31-4B8C-83A1-F6EECF244321}">
                <p14:modId xmlns:p14="http://schemas.microsoft.com/office/powerpoint/2010/main" val="2624016559"/>
              </p:ext>
            </p:extLst>
          </p:nvPr>
        </p:nvGraphicFramePr>
        <p:xfrm>
          <a:off x="457201" y="1111883"/>
          <a:ext cx="3912499" cy="2621280"/>
        </p:xfrm>
        <a:graphic>
          <a:graphicData uri="http://schemas.openxmlformats.org/drawingml/2006/table">
            <a:tbl>
              <a:tblPr firstRow="1" bandRow="1">
                <a:tableStyleId>{5C22544A-7EE6-4342-B048-85BDC9FD1C3A}</a:tableStyleId>
              </a:tblPr>
              <a:tblGrid>
                <a:gridCol w="2616210">
                  <a:extLst>
                    <a:ext uri="{9D8B030D-6E8A-4147-A177-3AD203B41FA5}">
                      <a16:colId xmlns:a16="http://schemas.microsoft.com/office/drawing/2014/main" val="2766885983"/>
                    </a:ext>
                  </a:extLst>
                </a:gridCol>
                <a:gridCol w="1296289">
                  <a:extLst>
                    <a:ext uri="{9D8B030D-6E8A-4147-A177-3AD203B41FA5}">
                      <a16:colId xmlns:a16="http://schemas.microsoft.com/office/drawing/2014/main" val="2653836837"/>
                    </a:ext>
                  </a:extLst>
                </a:gridCol>
              </a:tblGrid>
              <a:tr h="0">
                <a:tc>
                  <a:txBody>
                    <a:bodyPr/>
                    <a:lstStyle/>
                    <a:p>
                      <a:r>
                        <a:rPr lang="en-US" sz="1400" b="0" dirty="0">
                          <a:latin typeface="Gotham Medium" pitchFamily="50" charset="0"/>
                        </a:rPr>
                        <a:t>2026–2029 Projects</a:t>
                      </a:r>
                    </a:p>
                  </a:txBody>
                  <a:tcPr anchor="ctr">
                    <a:lnB w="12700" cap="flat" cmpd="sng" algn="ctr">
                      <a:noFill/>
                      <a:prstDash val="solid"/>
                      <a:round/>
                      <a:headEnd type="none" w="med" len="med"/>
                      <a:tailEnd type="none" w="med" len="med"/>
                    </a:lnB>
                    <a:solidFill>
                      <a:srgbClr val="003A70"/>
                    </a:solidFill>
                  </a:tcPr>
                </a:tc>
                <a:tc>
                  <a:txBody>
                    <a:bodyPr/>
                    <a:lstStyle/>
                    <a:p>
                      <a:pPr algn="ctr"/>
                      <a:r>
                        <a:rPr lang="en-US" sz="1400" b="0" dirty="0">
                          <a:latin typeface="Gotham Medium" pitchFamily="50" charset="0"/>
                        </a:rPr>
                        <a:t>Amount*</a:t>
                      </a:r>
                    </a:p>
                  </a:txBody>
                  <a:tcPr anchor="ctr">
                    <a:lnB w="12700" cap="flat" cmpd="sng" algn="ctr">
                      <a:noFill/>
                      <a:prstDash val="solid"/>
                      <a:round/>
                      <a:headEnd type="none" w="med" len="med"/>
                      <a:tailEnd type="none" w="med" len="med"/>
                    </a:lnB>
                    <a:solidFill>
                      <a:srgbClr val="003A70"/>
                    </a:solidFill>
                  </a:tcPr>
                </a:tc>
                <a:extLst>
                  <a:ext uri="{0D108BD9-81ED-4DB2-BD59-A6C34878D82A}">
                    <a16:rowId xmlns:a16="http://schemas.microsoft.com/office/drawing/2014/main" val="2701589445"/>
                  </a:ext>
                </a:extLst>
              </a:tr>
              <a:tr h="0">
                <a:tc>
                  <a:txBody>
                    <a:bodyPr/>
                    <a:lstStyle/>
                    <a:p>
                      <a:r>
                        <a:rPr lang="en-US" sz="1300" dirty="0">
                          <a:solidFill>
                            <a:srgbClr val="595959"/>
                          </a:solidFill>
                          <a:latin typeface="Gotham Book"/>
                        </a:rPr>
                        <a:t>Police/City Hall**</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300" dirty="0">
                          <a:solidFill>
                            <a:srgbClr val="595959"/>
                          </a:solidFill>
                          <a:latin typeface="Gotham Book"/>
                        </a:rPr>
                        <a:t>1,266,000</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2786845"/>
                  </a:ext>
                </a:extLst>
              </a:tr>
              <a:tr h="0">
                <a:tc>
                  <a:txBody>
                    <a:bodyPr/>
                    <a:lstStyle/>
                    <a:p>
                      <a:r>
                        <a:rPr lang="en-US" sz="1300" dirty="0">
                          <a:solidFill>
                            <a:srgbClr val="595959"/>
                          </a:solidFill>
                          <a:latin typeface="Gotham Book"/>
                        </a:rPr>
                        <a:t>Ames Center</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US" sz="1300" dirty="0">
                          <a:solidFill>
                            <a:srgbClr val="595959"/>
                          </a:solidFill>
                          <a:latin typeface="Gotham Book"/>
                        </a:rPr>
                        <a:t>4,264,000</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90595741"/>
                  </a:ext>
                </a:extLst>
              </a:tr>
              <a:tr h="0">
                <a:tc>
                  <a:txBody>
                    <a:bodyPr/>
                    <a:lstStyle/>
                    <a:p>
                      <a:r>
                        <a:rPr lang="en-US" sz="1300" dirty="0">
                          <a:solidFill>
                            <a:srgbClr val="595959"/>
                          </a:solidFill>
                          <a:latin typeface="Gotham Book"/>
                        </a:rPr>
                        <a:t>Maintenance Facility</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dirty="0">
                          <a:solidFill>
                            <a:srgbClr val="595959"/>
                          </a:solidFill>
                          <a:latin typeface="Gotham Book"/>
                        </a:rPr>
                        <a:t>3,550,000</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19933105"/>
                  </a:ext>
                </a:extLst>
              </a:tr>
              <a:tr h="0">
                <a:tc>
                  <a:txBody>
                    <a:bodyPr/>
                    <a:lstStyle/>
                    <a:p>
                      <a:r>
                        <a:rPr lang="en-US" sz="1300" dirty="0">
                          <a:solidFill>
                            <a:srgbClr val="595959"/>
                          </a:solidFill>
                          <a:latin typeface="Gotham Book"/>
                        </a:rPr>
                        <a:t>Ice Center</a:t>
                      </a: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300" dirty="0">
                          <a:solidFill>
                            <a:srgbClr val="595959"/>
                          </a:solidFill>
                          <a:latin typeface="Gotham Book"/>
                        </a:rPr>
                        <a:t>2,032,000</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4854400"/>
                  </a:ext>
                </a:extLst>
              </a:tr>
              <a:tr h="0">
                <a:tc>
                  <a:txBody>
                    <a:bodyPr/>
                    <a:lstStyle/>
                    <a:p>
                      <a:r>
                        <a:rPr lang="en-US" sz="1300" dirty="0">
                          <a:solidFill>
                            <a:srgbClr val="595959"/>
                          </a:solidFill>
                          <a:latin typeface="Gotham Book"/>
                        </a:rPr>
                        <a:t>Fire Stations</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300" dirty="0">
                          <a:solidFill>
                            <a:srgbClr val="595959"/>
                          </a:solidFill>
                          <a:latin typeface="Gotham Book"/>
                        </a:rPr>
                        <a:t>30,863,000</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5434465"/>
                  </a:ext>
                </a:extLst>
              </a:tr>
              <a:tr h="0">
                <a:tc>
                  <a:txBody>
                    <a:bodyPr/>
                    <a:lstStyle/>
                    <a:p>
                      <a:r>
                        <a:rPr lang="en-US" sz="1300" b="0" dirty="0">
                          <a:solidFill>
                            <a:srgbClr val="595959"/>
                          </a:solidFill>
                          <a:latin typeface="Gotham Book"/>
                        </a:rPr>
                        <a:t>HOC Parking Deck/Ramp</a:t>
                      </a:r>
                    </a:p>
                  </a:txBody>
                  <a:tcPr anchor="ctr">
                    <a:lnT w="12700" cap="flat" cmpd="sng" algn="ctr">
                      <a:noFill/>
                      <a:prstDash val="solid"/>
                      <a:round/>
                      <a:headEnd type="none" w="med" len="med"/>
                      <a:tailEnd type="none" w="med" len="med"/>
                    </a:lnT>
                    <a:lnB w="12700" cmpd="sng">
                      <a:noFill/>
                    </a:lnB>
                  </a:tcPr>
                </a:tc>
                <a:tc>
                  <a:txBody>
                    <a:bodyPr/>
                    <a:lstStyle/>
                    <a:p>
                      <a:pPr algn="r"/>
                      <a:r>
                        <a:rPr lang="en-US" sz="1300" b="0" dirty="0">
                          <a:solidFill>
                            <a:srgbClr val="595959"/>
                          </a:solidFill>
                          <a:latin typeface="Gotham Book"/>
                        </a:rPr>
                        <a:t>466,000</a:t>
                      </a:r>
                    </a:p>
                  </a:txBody>
                  <a:tcPr anchor="ctr">
                    <a:lnT w="12700" cap="flat" cmpd="sng" algn="ctr">
                      <a:noFill/>
                      <a:prstDash val="solid"/>
                      <a:round/>
                      <a:headEnd type="none" w="med" len="med"/>
                      <a:tailEnd type="none" w="med" len="med"/>
                    </a:lnT>
                    <a:lnB w="12700" cmpd="sng">
                      <a:noFill/>
                    </a:lnB>
                  </a:tcPr>
                </a:tc>
                <a:extLst>
                  <a:ext uri="{0D108BD9-81ED-4DB2-BD59-A6C34878D82A}">
                    <a16:rowId xmlns:a16="http://schemas.microsoft.com/office/drawing/2014/main" val="1331333631"/>
                  </a:ext>
                </a:extLst>
              </a:tr>
              <a:tr h="0">
                <a:tc>
                  <a:txBody>
                    <a:bodyPr/>
                    <a:lstStyle/>
                    <a:p>
                      <a:r>
                        <a:rPr lang="en-US" sz="1300" b="0" dirty="0">
                          <a:solidFill>
                            <a:srgbClr val="595959"/>
                          </a:solidFill>
                          <a:latin typeface="Gotham Book"/>
                        </a:rPr>
                        <a:t>All Others</a:t>
                      </a:r>
                    </a:p>
                  </a:txBody>
                  <a:tcPr anchor="ctr">
                    <a:lnT w="12700" cap="flat" cmpd="sng" algn="ctr">
                      <a:noFill/>
                      <a:prstDash val="solid"/>
                      <a:round/>
                      <a:headEnd type="none" w="med" len="med"/>
                      <a:tailEnd type="none" w="med" len="med"/>
                    </a:lnT>
                    <a:lnB w="12700" cmpd="sng">
                      <a:noFill/>
                    </a:lnB>
                  </a:tcPr>
                </a:tc>
                <a:tc>
                  <a:txBody>
                    <a:bodyPr/>
                    <a:lstStyle/>
                    <a:p>
                      <a:pPr algn="r"/>
                      <a:r>
                        <a:rPr lang="en-US" sz="1300" b="0" dirty="0">
                          <a:solidFill>
                            <a:srgbClr val="595959"/>
                          </a:solidFill>
                          <a:latin typeface="Gotham Book"/>
                        </a:rPr>
                        <a:t>14,119,000</a:t>
                      </a:r>
                    </a:p>
                  </a:txBody>
                  <a:tcPr anchor="ctr">
                    <a:lnT w="12700" cap="flat" cmpd="sng" algn="ctr">
                      <a:noFill/>
                      <a:prstDash val="solid"/>
                      <a:round/>
                      <a:headEnd type="none" w="med" len="med"/>
                      <a:tailEnd type="none" w="med" len="med"/>
                    </a:lnT>
                    <a:lnB w="12700" cmpd="sng">
                      <a:noFill/>
                    </a:lnB>
                  </a:tcPr>
                </a:tc>
                <a:extLst>
                  <a:ext uri="{0D108BD9-81ED-4DB2-BD59-A6C34878D82A}">
                    <a16:rowId xmlns:a16="http://schemas.microsoft.com/office/drawing/2014/main" val="3222618151"/>
                  </a:ext>
                </a:extLst>
              </a:tr>
              <a:tr h="0">
                <a:tc>
                  <a:txBody>
                    <a:bodyPr/>
                    <a:lstStyle/>
                    <a:p>
                      <a:r>
                        <a:rPr lang="en-US" sz="1300" b="0" dirty="0">
                          <a:solidFill>
                            <a:schemeClr val="bg1"/>
                          </a:solidFill>
                          <a:latin typeface="Gotham Medium" pitchFamily="50" charset="0"/>
                        </a:rPr>
                        <a:t>Total</a:t>
                      </a:r>
                    </a:p>
                  </a:txBody>
                  <a:tcPr anchor="ctr">
                    <a:lnT w="12700" cap="flat" cmpd="sng" algn="ctr">
                      <a:noFill/>
                      <a:prstDash val="solid"/>
                      <a:round/>
                      <a:headEnd type="none" w="med" len="med"/>
                      <a:tailEnd type="none" w="med" len="med"/>
                    </a:lnT>
                    <a:solidFill>
                      <a:srgbClr val="003A70"/>
                    </a:solidFill>
                  </a:tcPr>
                </a:tc>
                <a:tc>
                  <a:txBody>
                    <a:bodyPr/>
                    <a:lstStyle/>
                    <a:p>
                      <a:pPr algn="r"/>
                      <a:r>
                        <a:rPr lang="en-US" sz="1300" b="0" dirty="0">
                          <a:solidFill>
                            <a:schemeClr val="bg1"/>
                          </a:solidFill>
                          <a:latin typeface="Gotham Medium" pitchFamily="50" charset="0"/>
                        </a:rPr>
                        <a:t>$56,560,000</a:t>
                      </a:r>
                    </a:p>
                  </a:txBody>
                  <a:tcPr anchor="ctr">
                    <a:lnT w="12700" cap="flat" cmpd="sng" algn="ctr">
                      <a:noFill/>
                      <a:prstDash val="solid"/>
                      <a:round/>
                      <a:headEnd type="none" w="med" len="med"/>
                      <a:tailEnd type="none" w="med" len="med"/>
                    </a:lnT>
                    <a:solidFill>
                      <a:srgbClr val="003A70"/>
                    </a:solidFill>
                  </a:tcPr>
                </a:tc>
                <a:extLst>
                  <a:ext uri="{0D108BD9-81ED-4DB2-BD59-A6C34878D82A}">
                    <a16:rowId xmlns:a16="http://schemas.microsoft.com/office/drawing/2014/main" val="3387555331"/>
                  </a:ext>
                </a:extLst>
              </a:tr>
            </a:tbl>
          </a:graphicData>
        </a:graphic>
      </p:graphicFrame>
      <p:sp>
        <p:nvSpPr>
          <p:cNvPr id="8" name="TextBox 7">
            <a:extLst>
              <a:ext uri="{FF2B5EF4-FFF2-40B4-BE49-F238E27FC236}">
                <a16:creationId xmlns:a16="http://schemas.microsoft.com/office/drawing/2014/main" id="{CE8A9E0D-AD30-40AF-84ED-DF3614F94FF4}"/>
              </a:ext>
            </a:extLst>
          </p:cNvPr>
          <p:cNvSpPr txBox="1"/>
          <p:nvPr/>
        </p:nvSpPr>
        <p:spPr>
          <a:xfrm>
            <a:off x="400614" y="3733163"/>
            <a:ext cx="4166229" cy="369332"/>
          </a:xfrm>
          <a:prstGeom prst="rect">
            <a:avLst/>
          </a:prstGeom>
          <a:noFill/>
        </p:spPr>
        <p:txBody>
          <a:bodyPr wrap="square" rtlCol="0">
            <a:spAutoFit/>
          </a:bodyPr>
          <a:lstStyle/>
          <a:p>
            <a:r>
              <a:rPr lang="en-US" sz="900" b="1" dirty="0">
                <a:solidFill>
                  <a:srgbClr val="595959"/>
                </a:solidFill>
                <a:latin typeface="Gotham Book" pitchFamily="50" charset="0"/>
              </a:rPr>
              <a:t>* </a:t>
            </a:r>
            <a:r>
              <a:rPr lang="en-US" sz="900" dirty="0">
                <a:solidFill>
                  <a:srgbClr val="595959"/>
                </a:solidFill>
                <a:latin typeface="Gotham Book" pitchFamily="50" charset="0"/>
              </a:rPr>
              <a:t>Project costs inflated 3% per year</a:t>
            </a:r>
            <a:r>
              <a:rPr lang="en-US" dirty="0">
                <a:solidFill>
                  <a:srgbClr val="595959"/>
                </a:solidFill>
                <a:latin typeface="Gotham Book" pitchFamily="50" charset="0"/>
              </a:rPr>
              <a:t>.</a:t>
            </a:r>
          </a:p>
          <a:p>
            <a:r>
              <a:rPr lang="en-US" sz="900" b="1" dirty="0">
                <a:solidFill>
                  <a:srgbClr val="595959"/>
                </a:solidFill>
                <a:latin typeface="Gotham Book" pitchFamily="50" charset="0"/>
              </a:rPr>
              <a:t>** </a:t>
            </a:r>
            <a:r>
              <a:rPr lang="en-US" sz="900" dirty="0">
                <a:solidFill>
                  <a:srgbClr val="595959"/>
                </a:solidFill>
                <a:latin typeface="Gotham Book" pitchFamily="50" charset="0"/>
              </a:rPr>
              <a:t>Does not include the $100M for Police City Hall project in 2025</a:t>
            </a:r>
          </a:p>
        </p:txBody>
      </p:sp>
      <p:sp>
        <p:nvSpPr>
          <p:cNvPr id="9" name="TextBox 8">
            <a:extLst>
              <a:ext uri="{FF2B5EF4-FFF2-40B4-BE49-F238E27FC236}">
                <a16:creationId xmlns:a16="http://schemas.microsoft.com/office/drawing/2014/main" id="{28848CB3-A66D-4E29-8B7E-B754493EC33E}"/>
              </a:ext>
            </a:extLst>
          </p:cNvPr>
          <p:cNvSpPr txBox="1"/>
          <p:nvPr/>
        </p:nvSpPr>
        <p:spPr>
          <a:xfrm>
            <a:off x="4468730" y="3434776"/>
            <a:ext cx="4048417" cy="230832"/>
          </a:xfrm>
          <a:prstGeom prst="rect">
            <a:avLst/>
          </a:prstGeom>
          <a:noFill/>
        </p:spPr>
        <p:txBody>
          <a:bodyPr wrap="square" rtlCol="0">
            <a:spAutoFit/>
          </a:bodyPr>
          <a:lstStyle/>
          <a:p>
            <a:r>
              <a:rPr lang="en-US" sz="900" dirty="0">
                <a:solidFill>
                  <a:srgbClr val="595959"/>
                </a:solidFill>
                <a:latin typeface="Gotham Book" pitchFamily="50" charset="0"/>
              </a:rPr>
              <a:t>2030–2035: Placeholder of $2.5M per year, inflated 4% per year</a:t>
            </a:r>
          </a:p>
        </p:txBody>
      </p:sp>
      <p:pic>
        <p:nvPicPr>
          <p:cNvPr id="2" name="Picture 1">
            <a:extLst>
              <a:ext uri="{FF2B5EF4-FFF2-40B4-BE49-F238E27FC236}">
                <a16:creationId xmlns:a16="http://schemas.microsoft.com/office/drawing/2014/main" id="{53C23ED8-441F-344A-8AA2-BC853B8DA3A2}"/>
              </a:ext>
            </a:extLst>
          </p:cNvPr>
          <p:cNvPicPr>
            <a:picLocks noChangeAspect="1"/>
          </p:cNvPicPr>
          <p:nvPr/>
        </p:nvPicPr>
        <p:blipFill>
          <a:blip r:embed="rId3"/>
          <a:stretch>
            <a:fillRect/>
          </a:stretch>
        </p:blipFill>
        <p:spPr>
          <a:xfrm>
            <a:off x="4468730" y="1135644"/>
            <a:ext cx="4277006" cy="2362930"/>
          </a:xfrm>
          <a:prstGeom prst="rect">
            <a:avLst/>
          </a:prstGeom>
        </p:spPr>
      </p:pic>
    </p:spTree>
    <p:extLst>
      <p:ext uri="{BB962C8B-B14F-4D97-AF65-F5344CB8AC3E}">
        <p14:creationId xmlns:p14="http://schemas.microsoft.com/office/powerpoint/2010/main" val="1290673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3B638F-4A4F-40B6-A8DD-134805FB49C5}"/>
              </a:ext>
            </a:extLst>
          </p:cNvPr>
          <p:cNvSpPr>
            <a:spLocks noGrp="1"/>
          </p:cNvSpPr>
          <p:nvPr>
            <p:ph type="sldNum" sz="quarter" idx="12"/>
          </p:nvPr>
        </p:nvSpPr>
        <p:spPr/>
        <p:txBody>
          <a:bodyPr/>
          <a:lstStyle/>
          <a:p>
            <a:pPr>
              <a:defRPr/>
            </a:pPr>
            <a:fld id="{CCD9E67A-F8E0-4AFA-91AC-5B8E082DFCA0}" type="slidenum">
              <a:rPr lang="en-US" altLang="en-US" smtClean="0"/>
              <a:pPr>
                <a:defRPr/>
              </a:pPr>
              <a:t>19</a:t>
            </a:fld>
            <a:endParaRPr lang="en-US" altLang="en-US" dirty="0"/>
          </a:p>
        </p:txBody>
      </p:sp>
      <p:sp>
        <p:nvSpPr>
          <p:cNvPr id="7" name="Content Placeholder 6">
            <a:extLst>
              <a:ext uri="{FF2B5EF4-FFF2-40B4-BE49-F238E27FC236}">
                <a16:creationId xmlns:a16="http://schemas.microsoft.com/office/drawing/2014/main" id="{27DD7966-75E2-45C8-82AC-7C7A793DFEF0}"/>
              </a:ext>
            </a:extLst>
          </p:cNvPr>
          <p:cNvSpPr>
            <a:spLocks noGrp="1"/>
          </p:cNvSpPr>
          <p:nvPr>
            <p:ph sz="quarter" idx="13"/>
          </p:nvPr>
        </p:nvSpPr>
        <p:spPr>
          <a:xfrm>
            <a:off x="5695122" y="1106245"/>
            <a:ext cx="2971799" cy="3296790"/>
          </a:xfrm>
          <a:ln w="28575">
            <a:noFill/>
          </a:ln>
        </p:spPr>
        <p:txBody>
          <a:bodyPr/>
          <a:lstStyle/>
          <a:p>
            <a:pPr marL="0" indent="0" algn="ctr">
              <a:buNone/>
            </a:pPr>
            <a:r>
              <a:rPr lang="en-US" sz="1400" dirty="0">
                <a:latin typeface="Gotham-Medium" pitchFamily="50" charset="0"/>
              </a:rPr>
              <a:t>Next 10 Years</a:t>
            </a:r>
          </a:p>
          <a:p>
            <a:pPr marL="227013" indent="-227013">
              <a:spcBef>
                <a:spcPts val="300"/>
              </a:spcBef>
              <a:spcAft>
                <a:spcPts val="300"/>
              </a:spcAft>
            </a:pPr>
            <a:r>
              <a:rPr lang="en-US" sz="1400" dirty="0"/>
              <a:t>Anticipated Bonding:</a:t>
            </a:r>
          </a:p>
          <a:p>
            <a:pPr marL="461963" lvl="1" indent="-231775">
              <a:spcBef>
                <a:spcPts val="300"/>
              </a:spcBef>
              <a:spcAft>
                <a:spcPts val="300"/>
              </a:spcAft>
            </a:pPr>
            <a:r>
              <a:rPr lang="en-US" sz="1200" dirty="0"/>
              <a:t>2025:</a:t>
            </a:r>
            <a:r>
              <a:rPr lang="en-US" sz="1200" dirty="0">
                <a:solidFill>
                  <a:srgbClr val="FF6A13"/>
                </a:solidFill>
              </a:rPr>
              <a:t> $100M</a:t>
            </a:r>
            <a:r>
              <a:rPr lang="en-US" sz="1200" dirty="0"/>
              <a:t>,</a:t>
            </a:r>
            <a:r>
              <a:rPr lang="en-US" sz="1200" dirty="0">
                <a:solidFill>
                  <a:srgbClr val="FF6A13"/>
                </a:solidFill>
              </a:rPr>
              <a:t> </a:t>
            </a:r>
            <a:r>
              <a:rPr lang="en-US" sz="1200" dirty="0"/>
              <a:t>Police City Hall</a:t>
            </a:r>
          </a:p>
          <a:p>
            <a:pPr marL="461963" lvl="1" indent="-231775">
              <a:spcBef>
                <a:spcPts val="300"/>
              </a:spcBef>
              <a:spcAft>
                <a:spcPts val="300"/>
              </a:spcAft>
            </a:pPr>
            <a:r>
              <a:rPr lang="en-US" sz="1200" dirty="0"/>
              <a:t>2029: </a:t>
            </a:r>
            <a:r>
              <a:rPr lang="en-US" sz="1200" dirty="0">
                <a:solidFill>
                  <a:srgbClr val="FF6A13"/>
                </a:solidFill>
              </a:rPr>
              <a:t>$30M</a:t>
            </a:r>
            <a:r>
              <a:rPr lang="en-US" sz="1200" dirty="0"/>
              <a:t>,</a:t>
            </a:r>
            <a:r>
              <a:rPr lang="en-US" sz="1200" dirty="0">
                <a:solidFill>
                  <a:srgbClr val="FF6A13"/>
                </a:solidFill>
              </a:rPr>
              <a:t> </a:t>
            </a:r>
            <a:r>
              <a:rPr lang="en-US" sz="1200" dirty="0"/>
              <a:t>Fire Station No. 2</a:t>
            </a:r>
          </a:p>
          <a:p>
            <a:pPr marL="461963" lvl="1" indent="-231775">
              <a:spcBef>
                <a:spcPts val="300"/>
              </a:spcBef>
              <a:spcAft>
                <a:spcPts val="300"/>
              </a:spcAft>
            </a:pPr>
            <a:r>
              <a:rPr lang="en-US" sz="1200" dirty="0"/>
              <a:t>2033: </a:t>
            </a:r>
            <a:r>
              <a:rPr lang="en-US" sz="1200" dirty="0">
                <a:solidFill>
                  <a:srgbClr val="FF6A13"/>
                </a:solidFill>
              </a:rPr>
              <a:t>$80M</a:t>
            </a:r>
            <a:r>
              <a:rPr lang="en-US" sz="1200" dirty="0"/>
              <a:t>,</a:t>
            </a:r>
            <a:r>
              <a:rPr lang="en-US" sz="1200" dirty="0">
                <a:solidFill>
                  <a:srgbClr val="FF6A13"/>
                </a:solidFill>
              </a:rPr>
              <a:t> </a:t>
            </a:r>
            <a:r>
              <a:rPr lang="en-US" sz="1200" dirty="0"/>
              <a:t>Main. Facility</a:t>
            </a:r>
          </a:p>
          <a:p>
            <a:pPr marL="227013" indent="-227013">
              <a:spcBef>
                <a:spcPts val="300"/>
              </a:spcBef>
              <a:spcAft>
                <a:spcPts val="300"/>
              </a:spcAft>
            </a:pPr>
            <a:r>
              <a:rPr lang="en-US" sz="1400" dirty="0"/>
              <a:t>Annual debt service projected under </a:t>
            </a:r>
            <a:r>
              <a:rPr lang="en-US" sz="1400" dirty="0">
                <a:solidFill>
                  <a:srgbClr val="FF6A13"/>
                </a:solidFill>
              </a:rPr>
              <a:t>Option A: 100% Franchise Fees</a:t>
            </a:r>
          </a:p>
          <a:p>
            <a:pPr marL="625476" lvl="1" indent="-227013">
              <a:spcBef>
                <a:spcPts val="300"/>
              </a:spcBef>
              <a:spcAft>
                <a:spcPts val="300"/>
              </a:spcAft>
            </a:pPr>
            <a:r>
              <a:rPr lang="en-US" sz="1200" dirty="0"/>
              <a:t>Higher funds balances needed to support anticipated debt service</a:t>
            </a:r>
          </a:p>
          <a:p>
            <a:pPr marL="625476" lvl="1" indent="-227013">
              <a:spcBef>
                <a:spcPts val="300"/>
              </a:spcBef>
              <a:spcAft>
                <a:spcPts val="300"/>
              </a:spcAft>
            </a:pPr>
            <a:r>
              <a:rPr lang="en-US" sz="1200" dirty="0"/>
              <a:t>Potential use of fund balance for future projects</a:t>
            </a:r>
          </a:p>
        </p:txBody>
      </p:sp>
      <p:sp>
        <p:nvSpPr>
          <p:cNvPr id="6" name="Title 5">
            <a:extLst>
              <a:ext uri="{FF2B5EF4-FFF2-40B4-BE49-F238E27FC236}">
                <a16:creationId xmlns:a16="http://schemas.microsoft.com/office/drawing/2014/main" id="{048705AC-AFC9-4527-8C85-8903DD769BC2}"/>
              </a:ext>
            </a:extLst>
          </p:cNvPr>
          <p:cNvSpPr>
            <a:spLocks noGrp="1"/>
          </p:cNvSpPr>
          <p:nvPr>
            <p:ph type="title"/>
          </p:nvPr>
        </p:nvSpPr>
        <p:spPr/>
        <p:txBody>
          <a:bodyPr/>
          <a:lstStyle/>
          <a:p>
            <a:r>
              <a:rPr lang="en-US" b="1" dirty="0"/>
              <a:t>Facilities Capital Project Fund</a:t>
            </a:r>
          </a:p>
        </p:txBody>
      </p:sp>
      <p:pic>
        <p:nvPicPr>
          <p:cNvPr id="8" name="Picture 7">
            <a:extLst>
              <a:ext uri="{FF2B5EF4-FFF2-40B4-BE49-F238E27FC236}">
                <a16:creationId xmlns:a16="http://schemas.microsoft.com/office/drawing/2014/main" id="{A8B9EC09-EDDD-4D5A-F805-0C7ECEA09F56}"/>
              </a:ext>
            </a:extLst>
          </p:cNvPr>
          <p:cNvPicPr>
            <a:picLocks noChangeAspect="1"/>
          </p:cNvPicPr>
          <p:nvPr/>
        </p:nvPicPr>
        <p:blipFill>
          <a:blip r:embed="rId3"/>
          <a:stretch>
            <a:fillRect/>
          </a:stretch>
        </p:blipFill>
        <p:spPr>
          <a:xfrm>
            <a:off x="457200" y="1106246"/>
            <a:ext cx="5167744" cy="2822038"/>
          </a:xfrm>
          <a:prstGeom prst="rect">
            <a:avLst/>
          </a:prstGeom>
        </p:spPr>
      </p:pic>
    </p:spTree>
    <p:extLst>
      <p:ext uri="{BB962C8B-B14F-4D97-AF65-F5344CB8AC3E}">
        <p14:creationId xmlns:p14="http://schemas.microsoft.com/office/powerpoint/2010/main" val="3034177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sz="quarter" idx="13"/>
          </p:nvPr>
        </p:nvSpPr>
        <p:spPr/>
        <p:txBody>
          <a:bodyPr>
            <a:normAutofit/>
          </a:bodyPr>
          <a:lstStyle/>
          <a:p>
            <a:pPr>
              <a:lnSpc>
                <a:spcPct val="90000"/>
              </a:lnSpc>
            </a:pPr>
            <a:r>
              <a:rPr lang="en-US" sz="1800" dirty="0"/>
              <a:t>To continue the discussion from the 2025 Budget process about strategic direction and organizational needs</a:t>
            </a:r>
          </a:p>
          <a:p>
            <a:pPr>
              <a:lnSpc>
                <a:spcPct val="90000"/>
              </a:lnSpc>
            </a:pPr>
            <a:r>
              <a:rPr lang="en-US" sz="1800" dirty="0"/>
              <a:t>To review the Financial Management Plan (FMP) Update and receive guidance from the City Council on:</a:t>
            </a:r>
          </a:p>
          <a:p>
            <a:pPr lvl="1">
              <a:lnSpc>
                <a:spcPct val="90000"/>
              </a:lnSpc>
            </a:pPr>
            <a:r>
              <a:rPr lang="en-US" sz="1600" dirty="0"/>
              <a:t>Property Tax Levy Changes</a:t>
            </a:r>
          </a:p>
          <a:p>
            <a:pPr lvl="1">
              <a:lnSpc>
                <a:spcPct val="90000"/>
              </a:lnSpc>
            </a:pPr>
            <a:r>
              <a:rPr lang="en-US" sz="1600" dirty="0"/>
              <a:t>Debt Issuance Assumptions</a:t>
            </a:r>
          </a:p>
          <a:p>
            <a:pPr>
              <a:lnSpc>
                <a:spcPct val="90000"/>
              </a:lnSpc>
            </a:pPr>
            <a:r>
              <a:rPr lang="en-US" sz="1800" dirty="0"/>
              <a:t>To begin the development of the Proposed 2026 Budget</a:t>
            </a:r>
            <a:endParaRPr lang="en-US" sz="1600" dirty="0"/>
          </a:p>
          <a:p>
            <a:pPr lvl="1">
              <a:lnSpc>
                <a:spcPct val="90000"/>
              </a:lnSpc>
            </a:pPr>
            <a:endParaRPr lang="en-US" sz="1600" b="1" dirty="0"/>
          </a:p>
        </p:txBody>
      </p:sp>
      <p:sp>
        <p:nvSpPr>
          <p:cNvPr id="145410" name="Rectangle 2"/>
          <p:cNvSpPr>
            <a:spLocks noGrp="1" noChangeArrowheads="1"/>
          </p:cNvSpPr>
          <p:nvPr>
            <p:ph type="title"/>
          </p:nvPr>
        </p:nvSpPr>
        <p:spPr/>
        <p:txBody>
          <a:bodyPr/>
          <a:lstStyle/>
          <a:p>
            <a:r>
              <a:rPr lang="en-US" dirty="0">
                <a:latin typeface="Gotham Medium" pitchFamily="50" charset="0"/>
              </a:rPr>
              <a:t>Goals for the Work Session</a:t>
            </a:r>
          </a:p>
        </p:txBody>
      </p:sp>
    </p:spTree>
    <p:extLst>
      <p:ext uri="{BB962C8B-B14F-4D97-AF65-F5344CB8AC3E}">
        <p14:creationId xmlns:p14="http://schemas.microsoft.com/office/powerpoint/2010/main" val="3901655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B0CBA2-1FDE-4666-9383-064836E1D1E2}"/>
              </a:ext>
            </a:extLst>
          </p:cNvPr>
          <p:cNvSpPr>
            <a:spLocks noGrp="1"/>
          </p:cNvSpPr>
          <p:nvPr>
            <p:ph type="sldNum" sz="quarter" idx="12"/>
          </p:nvPr>
        </p:nvSpPr>
        <p:spPr/>
        <p:txBody>
          <a:bodyPr/>
          <a:lstStyle/>
          <a:p>
            <a:pPr>
              <a:defRPr/>
            </a:pPr>
            <a:fld id="{CCD9E67A-F8E0-4AFA-91AC-5B8E082DFCA0}" type="slidenum">
              <a:rPr lang="en-US" altLang="en-US" smtClean="0"/>
              <a:pPr>
                <a:defRPr/>
              </a:pPr>
              <a:t>20</a:t>
            </a:fld>
            <a:endParaRPr lang="en-US" altLang="en-US" dirty="0"/>
          </a:p>
        </p:txBody>
      </p:sp>
      <p:sp>
        <p:nvSpPr>
          <p:cNvPr id="7" name="Content Placeholder 6">
            <a:extLst>
              <a:ext uri="{FF2B5EF4-FFF2-40B4-BE49-F238E27FC236}">
                <a16:creationId xmlns:a16="http://schemas.microsoft.com/office/drawing/2014/main" id="{562091DF-A8D3-4280-AEE3-DD8621097BD2}"/>
              </a:ext>
            </a:extLst>
          </p:cNvPr>
          <p:cNvSpPr>
            <a:spLocks noGrp="1"/>
          </p:cNvSpPr>
          <p:nvPr>
            <p:ph sz="quarter" idx="13"/>
          </p:nvPr>
        </p:nvSpPr>
        <p:spPr>
          <a:xfrm>
            <a:off x="457201" y="1068447"/>
            <a:ext cx="4114800" cy="3140481"/>
          </a:xfrm>
        </p:spPr>
        <p:txBody>
          <a:bodyPr/>
          <a:lstStyle/>
          <a:p>
            <a:r>
              <a:rPr lang="en-US" dirty="0"/>
              <a:t>2026–2029 Capital Costs</a:t>
            </a:r>
            <a:endParaRPr lang="en-US" sz="1800" dirty="0"/>
          </a:p>
          <a:p>
            <a:pPr lvl="1">
              <a:spcBef>
                <a:spcPts val="0"/>
              </a:spcBef>
            </a:pPr>
            <a:r>
              <a:rPr lang="en-US" sz="1600" dirty="0"/>
              <a:t>Fire: </a:t>
            </a:r>
            <a:r>
              <a:rPr lang="en-US" sz="1600" dirty="0">
                <a:solidFill>
                  <a:srgbClr val="FF6A13"/>
                </a:solidFill>
              </a:rPr>
              <a:t>$7.9M</a:t>
            </a:r>
            <a:endParaRPr lang="en-US" sz="1600" dirty="0"/>
          </a:p>
          <a:p>
            <a:pPr lvl="1">
              <a:spcBef>
                <a:spcPts val="0"/>
              </a:spcBef>
            </a:pPr>
            <a:r>
              <a:rPr lang="en-US" sz="1600" dirty="0"/>
              <a:t>Police: </a:t>
            </a:r>
            <a:r>
              <a:rPr lang="en-US" sz="1600" dirty="0">
                <a:solidFill>
                  <a:srgbClr val="FF6A13"/>
                </a:solidFill>
              </a:rPr>
              <a:t>$2.9M</a:t>
            </a:r>
            <a:endParaRPr lang="en-US" sz="1600" dirty="0"/>
          </a:p>
          <a:p>
            <a:pPr lvl="1">
              <a:spcBef>
                <a:spcPts val="0"/>
              </a:spcBef>
            </a:pPr>
            <a:r>
              <a:rPr lang="en-US" sz="1600" dirty="0"/>
              <a:t>Streets: </a:t>
            </a:r>
            <a:r>
              <a:rPr lang="en-US" sz="1600" dirty="0">
                <a:solidFill>
                  <a:srgbClr val="FF6A13"/>
                </a:solidFill>
              </a:rPr>
              <a:t>$4.3M</a:t>
            </a:r>
          </a:p>
          <a:p>
            <a:pPr lvl="1">
              <a:spcBef>
                <a:spcPts val="0"/>
              </a:spcBef>
            </a:pPr>
            <a:r>
              <a:rPr lang="en-US" sz="1600" dirty="0"/>
              <a:t>Parks: </a:t>
            </a:r>
            <a:r>
              <a:rPr lang="en-US" sz="1600" dirty="0">
                <a:solidFill>
                  <a:srgbClr val="FF6A13"/>
                </a:solidFill>
              </a:rPr>
              <a:t>$2.2M </a:t>
            </a:r>
          </a:p>
          <a:p>
            <a:pPr lvl="1">
              <a:spcBef>
                <a:spcPts val="0"/>
              </a:spcBef>
            </a:pPr>
            <a:r>
              <a:rPr lang="en-US" sz="1600" dirty="0"/>
              <a:t>Other: </a:t>
            </a:r>
            <a:r>
              <a:rPr lang="en-US" sz="1600" dirty="0">
                <a:solidFill>
                  <a:srgbClr val="FF6A13"/>
                </a:solidFill>
              </a:rPr>
              <a:t>$765k</a:t>
            </a:r>
            <a:endParaRPr lang="en-US" sz="1600" dirty="0"/>
          </a:p>
          <a:p>
            <a:pPr>
              <a:spcBef>
                <a:spcPts val="0"/>
              </a:spcBef>
            </a:pPr>
            <a:r>
              <a:rPr lang="en-US" dirty="0"/>
              <a:t>2030–2035</a:t>
            </a:r>
          </a:p>
          <a:p>
            <a:pPr lvl="1">
              <a:spcBef>
                <a:spcPts val="0"/>
              </a:spcBef>
            </a:pPr>
            <a:r>
              <a:rPr lang="en-US" sz="1600" dirty="0"/>
              <a:t>Placeholder of </a:t>
            </a:r>
            <a:r>
              <a:rPr lang="en-US" sz="1600" dirty="0">
                <a:solidFill>
                  <a:srgbClr val="FF6A13"/>
                </a:solidFill>
              </a:rPr>
              <a:t>$4.0M</a:t>
            </a:r>
            <a:r>
              <a:rPr lang="en-US" sz="1600" dirty="0"/>
              <a:t>/year</a:t>
            </a:r>
          </a:p>
          <a:p>
            <a:pPr lvl="1">
              <a:spcBef>
                <a:spcPts val="0"/>
              </a:spcBef>
            </a:pPr>
            <a:r>
              <a:rPr lang="en-US" sz="1600" dirty="0"/>
              <a:t>All other costs inflated </a:t>
            </a:r>
            <a:r>
              <a:rPr lang="en-US" sz="1600" dirty="0">
                <a:solidFill>
                  <a:srgbClr val="FF6A13"/>
                </a:solidFill>
              </a:rPr>
              <a:t>1%</a:t>
            </a:r>
            <a:r>
              <a:rPr lang="en-US" sz="1600" dirty="0"/>
              <a:t>/year</a:t>
            </a:r>
          </a:p>
        </p:txBody>
      </p:sp>
      <p:sp>
        <p:nvSpPr>
          <p:cNvPr id="6" name="Title 5">
            <a:extLst>
              <a:ext uri="{FF2B5EF4-FFF2-40B4-BE49-F238E27FC236}">
                <a16:creationId xmlns:a16="http://schemas.microsoft.com/office/drawing/2014/main" id="{CA8A9332-B281-4BAA-B2E0-21420164DD8F}"/>
              </a:ext>
            </a:extLst>
          </p:cNvPr>
          <p:cNvSpPr>
            <a:spLocks noGrp="1"/>
          </p:cNvSpPr>
          <p:nvPr>
            <p:ph type="title"/>
          </p:nvPr>
        </p:nvSpPr>
        <p:spPr/>
        <p:txBody>
          <a:bodyPr/>
          <a:lstStyle/>
          <a:p>
            <a:r>
              <a:rPr lang="en-US" dirty="0"/>
              <a:t>Equipment &amp; Vehicle Fund</a:t>
            </a:r>
          </a:p>
        </p:txBody>
      </p:sp>
      <p:pic>
        <p:nvPicPr>
          <p:cNvPr id="3" name="Picture 2">
            <a:extLst>
              <a:ext uri="{FF2B5EF4-FFF2-40B4-BE49-F238E27FC236}">
                <a16:creationId xmlns:a16="http://schemas.microsoft.com/office/drawing/2014/main" id="{0110F3E3-3D30-48A8-B150-46C07CF4F4A4}"/>
              </a:ext>
            </a:extLst>
          </p:cNvPr>
          <p:cNvPicPr>
            <a:picLocks noChangeAspect="1"/>
          </p:cNvPicPr>
          <p:nvPr/>
        </p:nvPicPr>
        <p:blipFill>
          <a:blip r:embed="rId3"/>
          <a:stretch>
            <a:fillRect/>
          </a:stretch>
        </p:blipFill>
        <p:spPr>
          <a:xfrm>
            <a:off x="4692517" y="1595480"/>
            <a:ext cx="3983970" cy="1952539"/>
          </a:xfrm>
          <a:prstGeom prst="rect">
            <a:avLst/>
          </a:prstGeom>
          <a:ln w="38100" cap="sq">
            <a:solidFill>
              <a:srgbClr val="59595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39109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B0CBA2-1FDE-4666-9383-064836E1D1E2}"/>
              </a:ext>
            </a:extLst>
          </p:cNvPr>
          <p:cNvSpPr>
            <a:spLocks noGrp="1"/>
          </p:cNvSpPr>
          <p:nvPr>
            <p:ph type="sldNum" sz="quarter" idx="12"/>
          </p:nvPr>
        </p:nvSpPr>
        <p:spPr/>
        <p:txBody>
          <a:bodyPr/>
          <a:lstStyle/>
          <a:p>
            <a:pPr>
              <a:defRPr/>
            </a:pPr>
            <a:fld id="{CCD9E67A-F8E0-4AFA-91AC-5B8E082DFCA0}" type="slidenum">
              <a:rPr lang="en-US" altLang="en-US" smtClean="0"/>
              <a:pPr>
                <a:defRPr/>
              </a:pPr>
              <a:t>21</a:t>
            </a:fld>
            <a:endParaRPr lang="en-US" altLang="en-US" dirty="0"/>
          </a:p>
        </p:txBody>
      </p:sp>
      <p:sp>
        <p:nvSpPr>
          <p:cNvPr id="7" name="Content Placeholder 6">
            <a:extLst>
              <a:ext uri="{FF2B5EF4-FFF2-40B4-BE49-F238E27FC236}">
                <a16:creationId xmlns:a16="http://schemas.microsoft.com/office/drawing/2014/main" id="{562091DF-A8D3-4280-AEE3-DD8621097BD2}"/>
              </a:ext>
            </a:extLst>
          </p:cNvPr>
          <p:cNvSpPr>
            <a:spLocks noGrp="1"/>
          </p:cNvSpPr>
          <p:nvPr>
            <p:ph sz="quarter" idx="13"/>
          </p:nvPr>
        </p:nvSpPr>
        <p:spPr>
          <a:xfrm>
            <a:off x="5755762" y="1033315"/>
            <a:ext cx="3015438" cy="3633209"/>
          </a:xfrm>
          <a:ln w="28575">
            <a:noFill/>
          </a:ln>
        </p:spPr>
        <p:txBody>
          <a:bodyPr/>
          <a:lstStyle/>
          <a:p>
            <a:pPr marL="0" indent="0" algn="ctr">
              <a:spcBef>
                <a:spcPts val="0"/>
              </a:spcBef>
              <a:buNone/>
            </a:pPr>
            <a:r>
              <a:rPr lang="en-US" sz="1500" dirty="0">
                <a:latin typeface="Gotham-Medium" pitchFamily="50" charset="0"/>
              </a:rPr>
              <a:t>Next 10 Years</a:t>
            </a:r>
          </a:p>
          <a:p>
            <a:pPr>
              <a:spcBef>
                <a:spcPts val="0"/>
              </a:spcBef>
            </a:pPr>
            <a:r>
              <a:rPr lang="en-US" sz="1500" dirty="0"/>
              <a:t>Property Tax Levy</a:t>
            </a:r>
          </a:p>
          <a:p>
            <a:pPr lvl="1">
              <a:spcBef>
                <a:spcPts val="0"/>
              </a:spcBef>
            </a:pPr>
            <a:r>
              <a:rPr lang="en-US" sz="1200" dirty="0"/>
              <a:t>2026 to 2027: </a:t>
            </a:r>
            <a:r>
              <a:rPr lang="en-US" sz="1200" dirty="0">
                <a:solidFill>
                  <a:srgbClr val="FF6A13"/>
                </a:solidFill>
              </a:rPr>
              <a:t>3% </a:t>
            </a:r>
            <a:r>
              <a:rPr lang="en-US" sz="1200" dirty="0"/>
              <a:t>increase annually</a:t>
            </a:r>
          </a:p>
          <a:p>
            <a:pPr lvl="1">
              <a:spcBef>
                <a:spcPts val="0"/>
              </a:spcBef>
            </a:pPr>
            <a:r>
              <a:rPr lang="en-US" sz="1200" dirty="0"/>
              <a:t>2028 to 2035: </a:t>
            </a:r>
            <a:r>
              <a:rPr lang="en-US" sz="1200" dirty="0">
                <a:solidFill>
                  <a:srgbClr val="FF6A13"/>
                </a:solidFill>
              </a:rPr>
              <a:t>6% </a:t>
            </a:r>
            <a:r>
              <a:rPr lang="en-US" sz="1200" dirty="0"/>
              <a:t>increase annually</a:t>
            </a:r>
          </a:p>
          <a:p>
            <a:pPr>
              <a:spcBef>
                <a:spcPts val="0"/>
              </a:spcBef>
            </a:pPr>
            <a:r>
              <a:rPr lang="en-US" sz="1500" dirty="0"/>
              <a:t>Potential Bonding:</a:t>
            </a:r>
          </a:p>
          <a:p>
            <a:pPr lvl="1">
              <a:spcBef>
                <a:spcPts val="0"/>
              </a:spcBef>
            </a:pPr>
            <a:r>
              <a:rPr lang="en-US" sz="1200" dirty="0">
                <a:solidFill>
                  <a:srgbClr val="FF6A13"/>
                </a:solidFill>
              </a:rPr>
              <a:t>$1.4M</a:t>
            </a:r>
            <a:r>
              <a:rPr lang="en-US" sz="1200" dirty="0"/>
              <a:t>:  2026 for Rescue Pumper and Ambulance</a:t>
            </a:r>
          </a:p>
          <a:p>
            <a:pPr lvl="1">
              <a:spcBef>
                <a:spcPts val="0"/>
              </a:spcBef>
            </a:pPr>
            <a:r>
              <a:rPr lang="en-US" sz="1200" dirty="0">
                <a:solidFill>
                  <a:srgbClr val="FF6A13"/>
                </a:solidFill>
              </a:rPr>
              <a:t>$1.149M</a:t>
            </a:r>
            <a:r>
              <a:rPr lang="en-US" sz="1200" dirty="0"/>
              <a:t>: 2027 for Loader &amp; Class 7 Truck</a:t>
            </a:r>
          </a:p>
          <a:p>
            <a:pPr lvl="1">
              <a:spcBef>
                <a:spcPts val="0"/>
              </a:spcBef>
            </a:pPr>
            <a:r>
              <a:rPr lang="en-US" sz="1200" dirty="0">
                <a:solidFill>
                  <a:srgbClr val="FF6A13"/>
                </a:solidFill>
              </a:rPr>
              <a:t>$1.0M</a:t>
            </a:r>
            <a:r>
              <a:rPr lang="en-US" sz="1200" dirty="0"/>
              <a:t>: 2028 for Ambulance &amp; Dump Truck</a:t>
            </a:r>
          </a:p>
          <a:p>
            <a:pPr lvl="1">
              <a:spcBef>
                <a:spcPts val="0"/>
              </a:spcBef>
            </a:pPr>
            <a:r>
              <a:rPr lang="en-US" sz="1200" dirty="0">
                <a:solidFill>
                  <a:srgbClr val="FF6A13"/>
                </a:solidFill>
              </a:rPr>
              <a:t>$2.29M</a:t>
            </a:r>
            <a:r>
              <a:rPr lang="en-US" sz="1200" dirty="0"/>
              <a:t>: 2029 for Ambulance and Fire Engine</a:t>
            </a:r>
            <a:endParaRPr lang="en-US" sz="1300" dirty="0"/>
          </a:p>
        </p:txBody>
      </p:sp>
      <p:sp>
        <p:nvSpPr>
          <p:cNvPr id="6" name="Title 5">
            <a:extLst>
              <a:ext uri="{FF2B5EF4-FFF2-40B4-BE49-F238E27FC236}">
                <a16:creationId xmlns:a16="http://schemas.microsoft.com/office/drawing/2014/main" id="{CA8A9332-B281-4BAA-B2E0-21420164DD8F}"/>
              </a:ext>
            </a:extLst>
          </p:cNvPr>
          <p:cNvSpPr>
            <a:spLocks noGrp="1"/>
          </p:cNvSpPr>
          <p:nvPr>
            <p:ph type="title"/>
          </p:nvPr>
        </p:nvSpPr>
        <p:spPr/>
        <p:txBody>
          <a:bodyPr/>
          <a:lstStyle/>
          <a:p>
            <a:r>
              <a:rPr lang="en-US" dirty="0"/>
              <a:t>Equipment &amp; Vehicle Fund</a:t>
            </a:r>
          </a:p>
        </p:txBody>
      </p:sp>
      <p:sp>
        <p:nvSpPr>
          <p:cNvPr id="8" name="TextBox 7">
            <a:extLst>
              <a:ext uri="{FF2B5EF4-FFF2-40B4-BE49-F238E27FC236}">
                <a16:creationId xmlns:a16="http://schemas.microsoft.com/office/drawing/2014/main" id="{D690F5A6-FCAE-44FE-91E3-9DF30AD59151}"/>
              </a:ext>
            </a:extLst>
          </p:cNvPr>
          <p:cNvSpPr txBox="1"/>
          <p:nvPr/>
        </p:nvSpPr>
        <p:spPr>
          <a:xfrm>
            <a:off x="450967" y="4059499"/>
            <a:ext cx="5414124" cy="230832"/>
          </a:xfrm>
          <a:prstGeom prst="rect">
            <a:avLst/>
          </a:prstGeom>
          <a:noFill/>
        </p:spPr>
        <p:txBody>
          <a:bodyPr wrap="square" rtlCol="0">
            <a:spAutoFit/>
          </a:bodyPr>
          <a:lstStyle/>
          <a:p>
            <a:r>
              <a:rPr lang="en-US" sz="900" dirty="0">
                <a:solidFill>
                  <a:srgbClr val="595959"/>
                </a:solidFill>
                <a:latin typeface="Gotham Book" pitchFamily="50" charset="0"/>
              </a:rPr>
              <a:t>Recommended Minimum Fund Balance is 35% of rolling 5-Year Average of Capital Projects</a:t>
            </a:r>
          </a:p>
        </p:txBody>
      </p:sp>
      <p:pic>
        <p:nvPicPr>
          <p:cNvPr id="10" name="Picture 9">
            <a:extLst>
              <a:ext uri="{FF2B5EF4-FFF2-40B4-BE49-F238E27FC236}">
                <a16:creationId xmlns:a16="http://schemas.microsoft.com/office/drawing/2014/main" id="{B38FCC37-41D7-1341-F5D0-E2B8E3117941}"/>
              </a:ext>
            </a:extLst>
          </p:cNvPr>
          <p:cNvPicPr>
            <a:picLocks noChangeAspect="1"/>
          </p:cNvPicPr>
          <p:nvPr/>
        </p:nvPicPr>
        <p:blipFill>
          <a:blip r:embed="rId3"/>
          <a:stretch>
            <a:fillRect/>
          </a:stretch>
        </p:blipFill>
        <p:spPr>
          <a:xfrm>
            <a:off x="450967" y="1241485"/>
            <a:ext cx="5222416" cy="2818014"/>
          </a:xfrm>
          <a:prstGeom prst="rect">
            <a:avLst/>
          </a:prstGeom>
        </p:spPr>
      </p:pic>
    </p:spTree>
    <p:extLst>
      <p:ext uri="{BB962C8B-B14F-4D97-AF65-F5344CB8AC3E}">
        <p14:creationId xmlns:p14="http://schemas.microsoft.com/office/powerpoint/2010/main" val="333538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45ECD0-FADB-4BF1-8590-63EF94F7BB4C}"/>
              </a:ext>
            </a:extLst>
          </p:cNvPr>
          <p:cNvSpPr>
            <a:spLocks noGrp="1"/>
          </p:cNvSpPr>
          <p:nvPr>
            <p:ph type="sldNum" sz="quarter" idx="12"/>
          </p:nvPr>
        </p:nvSpPr>
        <p:spPr/>
        <p:txBody>
          <a:bodyPr/>
          <a:lstStyle/>
          <a:p>
            <a:pPr>
              <a:defRPr/>
            </a:pPr>
            <a:fld id="{CCD9E67A-F8E0-4AFA-91AC-5B8E082DFCA0}" type="slidenum">
              <a:rPr lang="en-US" altLang="en-US" smtClean="0"/>
              <a:pPr>
                <a:defRPr/>
              </a:pPr>
              <a:t>22</a:t>
            </a:fld>
            <a:endParaRPr lang="en-US" altLang="en-US" dirty="0"/>
          </a:p>
        </p:txBody>
      </p:sp>
      <p:sp>
        <p:nvSpPr>
          <p:cNvPr id="6" name="Title 5">
            <a:extLst>
              <a:ext uri="{FF2B5EF4-FFF2-40B4-BE49-F238E27FC236}">
                <a16:creationId xmlns:a16="http://schemas.microsoft.com/office/drawing/2014/main" id="{71EB42FF-C653-4AA4-88A0-5C52E24C8CA5}"/>
              </a:ext>
            </a:extLst>
          </p:cNvPr>
          <p:cNvSpPr>
            <a:spLocks noGrp="1"/>
          </p:cNvSpPr>
          <p:nvPr>
            <p:ph type="title"/>
          </p:nvPr>
        </p:nvSpPr>
        <p:spPr/>
        <p:txBody>
          <a:bodyPr/>
          <a:lstStyle/>
          <a:p>
            <a:r>
              <a:rPr lang="en-US" b="1" dirty="0"/>
              <a:t>Parks Renovation Fund</a:t>
            </a:r>
          </a:p>
        </p:txBody>
      </p:sp>
      <p:sp>
        <p:nvSpPr>
          <p:cNvPr id="8" name="Content Placeholder 6">
            <a:extLst>
              <a:ext uri="{FF2B5EF4-FFF2-40B4-BE49-F238E27FC236}">
                <a16:creationId xmlns:a16="http://schemas.microsoft.com/office/drawing/2014/main" id="{7644DDDC-9CB5-4DF1-8B89-72CB9222542C}"/>
              </a:ext>
            </a:extLst>
          </p:cNvPr>
          <p:cNvSpPr txBox="1">
            <a:spLocks/>
          </p:cNvSpPr>
          <p:nvPr/>
        </p:nvSpPr>
        <p:spPr bwMode="auto">
          <a:xfrm>
            <a:off x="3916228" y="1054097"/>
            <a:ext cx="4760259" cy="371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5613" rtl="0" eaLnBrk="0" fontAlgn="base" hangingPunct="0">
              <a:spcBef>
                <a:spcPts val="600"/>
              </a:spcBef>
              <a:spcAft>
                <a:spcPts val="600"/>
              </a:spcAft>
              <a:buFont typeface="Arial" panose="020B0604020202020204" pitchFamily="34" charset="0"/>
              <a:buChar char="•"/>
              <a:defRPr sz="2000" kern="1200">
                <a:solidFill>
                  <a:srgbClr val="595959"/>
                </a:solidFill>
                <a:latin typeface="Gotham-Book" pitchFamily="2" charset="0"/>
                <a:ea typeface="MS PGothic" pitchFamily="34" charset="-128"/>
                <a:cs typeface="Gotham-Book" pitchFamily="2" charset="0"/>
              </a:defRPr>
            </a:lvl1pPr>
            <a:lvl2pPr marL="741363" indent="-285750" algn="l" defTabSz="455613" rtl="0" eaLnBrk="0" fontAlgn="base" hangingPunct="0">
              <a:spcBef>
                <a:spcPts val="600"/>
              </a:spcBef>
              <a:spcAft>
                <a:spcPts val="600"/>
              </a:spcAft>
              <a:buFont typeface="Wingdings" panose="05000000000000000000" pitchFamily="2" charset="2"/>
              <a:buChar char="ü"/>
              <a:defRPr sz="1800" kern="1200">
                <a:solidFill>
                  <a:srgbClr val="595959"/>
                </a:solidFill>
                <a:latin typeface="Gotham-Book" pitchFamily="2" charset="0"/>
                <a:ea typeface="MS PGothic" pitchFamily="34" charset="-128"/>
                <a:cs typeface="Gotham-Book" pitchFamily="2" charset="0"/>
              </a:defRPr>
            </a:lvl2pPr>
            <a:lvl3pPr marL="1141413" indent="-227013" algn="l" defTabSz="455613" rtl="0" eaLnBrk="0" fontAlgn="base" hangingPunct="0">
              <a:spcBef>
                <a:spcPts val="600"/>
              </a:spcBef>
              <a:spcAft>
                <a:spcPts val="600"/>
              </a:spcAft>
              <a:buFont typeface="Wingdings" panose="05000000000000000000" pitchFamily="2" charset="2"/>
              <a:buChar char="Ø"/>
              <a:defRPr sz="1600" kern="1200">
                <a:solidFill>
                  <a:srgbClr val="595959"/>
                </a:solidFill>
                <a:latin typeface="Gotham-Book" pitchFamily="2" charset="0"/>
                <a:ea typeface="MS PGothic" pitchFamily="34" charset="-128"/>
                <a:cs typeface="Gotham-Book" pitchFamily="2" charset="0"/>
              </a:defRPr>
            </a:lvl3pPr>
            <a:lvl4pPr marL="1598613" indent="-227013" algn="l" defTabSz="455613" rtl="0" eaLnBrk="0" fontAlgn="base" hangingPunct="0">
              <a:spcBef>
                <a:spcPts val="500"/>
              </a:spcBef>
              <a:spcAft>
                <a:spcPct val="0"/>
              </a:spcAft>
              <a:buFont typeface="Arial" panose="020B0604020202020204" pitchFamily="34" charset="0"/>
              <a:buChar char="–"/>
              <a:defRPr sz="1200" kern="1200">
                <a:solidFill>
                  <a:srgbClr val="595959"/>
                </a:solidFill>
                <a:latin typeface="Gotham-Book" pitchFamily="2" charset="0"/>
                <a:ea typeface="MS PGothic" pitchFamily="34" charset="-128"/>
                <a:cs typeface="Gotham-Book" pitchFamily="2" charset="0"/>
              </a:defRPr>
            </a:lvl4pPr>
            <a:lvl5pPr marL="2055813" indent="-227013" algn="l" defTabSz="455613" rtl="0" eaLnBrk="0" fontAlgn="base" hangingPunct="0">
              <a:spcBef>
                <a:spcPts val="500"/>
              </a:spcBef>
              <a:spcAft>
                <a:spcPct val="0"/>
              </a:spcAft>
              <a:buFont typeface="Arial" panose="020B0604020202020204" pitchFamily="34" charset="0"/>
              <a:buChar char="»"/>
              <a:defRPr sz="1200" kern="1200">
                <a:solidFill>
                  <a:srgbClr val="595959"/>
                </a:solidFill>
                <a:latin typeface="Gotham-Book" pitchFamily="2" charset="0"/>
                <a:ea typeface="MS PGothic" pitchFamily="34" charset="-128"/>
                <a:cs typeface="Gotham-Book" pitchFamily="2"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Park Dedication moved to new Parks Investment Fund in 2024</a:t>
            </a:r>
          </a:p>
          <a:p>
            <a:r>
              <a:rPr lang="en-US" dirty="0"/>
              <a:t>2026–2029 Capital Costs</a:t>
            </a:r>
            <a:endParaRPr lang="en-US" sz="1800" dirty="0"/>
          </a:p>
          <a:p>
            <a:pPr lvl="1">
              <a:spcBef>
                <a:spcPts val="0"/>
              </a:spcBef>
            </a:pPr>
            <a:r>
              <a:rPr lang="en-US" sz="1600" dirty="0"/>
              <a:t>Park Renovations: </a:t>
            </a:r>
            <a:r>
              <a:rPr lang="en-US" sz="1600" dirty="0">
                <a:solidFill>
                  <a:srgbClr val="FF6A13"/>
                </a:solidFill>
              </a:rPr>
              <a:t>$7.7M</a:t>
            </a:r>
            <a:endParaRPr lang="en-US" sz="1600" dirty="0"/>
          </a:p>
          <a:p>
            <a:pPr>
              <a:spcBef>
                <a:spcPts val="0"/>
              </a:spcBef>
            </a:pPr>
            <a:r>
              <a:rPr lang="en-US" dirty="0"/>
              <a:t>2030–2035</a:t>
            </a:r>
          </a:p>
          <a:p>
            <a:pPr lvl="1">
              <a:spcBef>
                <a:spcPts val="0"/>
              </a:spcBef>
            </a:pPr>
            <a:r>
              <a:rPr lang="en-US" sz="1600" dirty="0"/>
              <a:t>Placeholder of </a:t>
            </a:r>
            <a:r>
              <a:rPr lang="en-US" sz="1600" dirty="0">
                <a:solidFill>
                  <a:srgbClr val="FF6A13"/>
                </a:solidFill>
              </a:rPr>
              <a:t>$2.1M</a:t>
            </a:r>
            <a:r>
              <a:rPr lang="en-US" sz="1600" dirty="0"/>
              <a:t>/year</a:t>
            </a:r>
          </a:p>
          <a:p>
            <a:pPr lvl="1">
              <a:spcBef>
                <a:spcPts val="0"/>
              </a:spcBef>
            </a:pPr>
            <a:r>
              <a:rPr lang="en-US" sz="1600" dirty="0"/>
              <a:t>All other costs inflated </a:t>
            </a:r>
            <a:r>
              <a:rPr lang="en-US" sz="1600" dirty="0">
                <a:solidFill>
                  <a:srgbClr val="FF6A13"/>
                </a:solidFill>
              </a:rPr>
              <a:t>3%</a:t>
            </a:r>
            <a:r>
              <a:rPr lang="en-US" sz="1600" dirty="0"/>
              <a:t>/year</a:t>
            </a:r>
          </a:p>
        </p:txBody>
      </p:sp>
      <p:pic>
        <p:nvPicPr>
          <p:cNvPr id="9" name="Picture 8">
            <a:extLst>
              <a:ext uri="{FF2B5EF4-FFF2-40B4-BE49-F238E27FC236}">
                <a16:creationId xmlns:a16="http://schemas.microsoft.com/office/drawing/2014/main" id="{39D17B7A-C797-4C68-9A98-E72DB9A00653}"/>
              </a:ext>
            </a:extLst>
          </p:cNvPr>
          <p:cNvPicPr>
            <a:picLocks noChangeAspect="1"/>
          </p:cNvPicPr>
          <p:nvPr/>
        </p:nvPicPr>
        <p:blipFill>
          <a:blip r:embed="rId3"/>
          <a:stretch>
            <a:fillRect/>
          </a:stretch>
        </p:blipFill>
        <p:spPr>
          <a:xfrm>
            <a:off x="457200" y="1214688"/>
            <a:ext cx="3250813" cy="2714123"/>
          </a:xfrm>
          <a:prstGeom prst="rect">
            <a:avLst/>
          </a:prstGeom>
          <a:ln w="38100" cap="sq">
            <a:solidFill>
              <a:srgbClr val="003A7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35191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B0CBA2-1FDE-4666-9383-064836E1D1E2}"/>
              </a:ext>
            </a:extLst>
          </p:cNvPr>
          <p:cNvSpPr>
            <a:spLocks noGrp="1"/>
          </p:cNvSpPr>
          <p:nvPr>
            <p:ph type="sldNum" sz="quarter" idx="12"/>
          </p:nvPr>
        </p:nvSpPr>
        <p:spPr/>
        <p:txBody>
          <a:bodyPr/>
          <a:lstStyle/>
          <a:p>
            <a:pPr>
              <a:defRPr/>
            </a:pPr>
            <a:fld id="{CCD9E67A-F8E0-4AFA-91AC-5B8E082DFCA0}" type="slidenum">
              <a:rPr lang="en-US" altLang="en-US" smtClean="0"/>
              <a:pPr>
                <a:defRPr/>
              </a:pPr>
              <a:t>23</a:t>
            </a:fld>
            <a:endParaRPr lang="en-US" altLang="en-US" dirty="0"/>
          </a:p>
        </p:txBody>
      </p:sp>
      <p:sp>
        <p:nvSpPr>
          <p:cNvPr id="7" name="Content Placeholder 6">
            <a:extLst>
              <a:ext uri="{FF2B5EF4-FFF2-40B4-BE49-F238E27FC236}">
                <a16:creationId xmlns:a16="http://schemas.microsoft.com/office/drawing/2014/main" id="{562091DF-A8D3-4280-AEE3-DD8621097BD2}"/>
              </a:ext>
            </a:extLst>
          </p:cNvPr>
          <p:cNvSpPr>
            <a:spLocks noGrp="1"/>
          </p:cNvSpPr>
          <p:nvPr>
            <p:ph sz="quarter" idx="13"/>
          </p:nvPr>
        </p:nvSpPr>
        <p:spPr>
          <a:xfrm>
            <a:off x="457200" y="1098142"/>
            <a:ext cx="2507673" cy="2967907"/>
          </a:xfrm>
          <a:ln w="28575">
            <a:noFill/>
          </a:ln>
        </p:spPr>
        <p:txBody>
          <a:bodyPr/>
          <a:lstStyle/>
          <a:p>
            <a:pPr marL="0" indent="0" algn="ctr">
              <a:spcBef>
                <a:spcPts val="0"/>
              </a:spcBef>
              <a:buNone/>
            </a:pPr>
            <a:r>
              <a:rPr lang="en-US" sz="1600" dirty="0">
                <a:latin typeface="Gotham-Medium" pitchFamily="50" charset="0"/>
              </a:rPr>
              <a:t>Next 10 Years</a:t>
            </a:r>
          </a:p>
          <a:p>
            <a:pPr>
              <a:spcBef>
                <a:spcPts val="0"/>
              </a:spcBef>
            </a:pPr>
            <a:r>
              <a:rPr lang="en-US" sz="1600" dirty="0"/>
              <a:t>Property Tax Levy</a:t>
            </a:r>
          </a:p>
          <a:p>
            <a:pPr lvl="1">
              <a:spcBef>
                <a:spcPts val="0"/>
              </a:spcBef>
            </a:pPr>
            <a:r>
              <a:rPr lang="en-US" sz="1600" dirty="0">
                <a:solidFill>
                  <a:srgbClr val="FF6A13"/>
                </a:solidFill>
              </a:rPr>
              <a:t>3.0% </a:t>
            </a:r>
            <a:r>
              <a:rPr lang="en-US" sz="1600" dirty="0"/>
              <a:t>annual</a:t>
            </a:r>
            <a:r>
              <a:rPr lang="en-US" sz="1600" dirty="0">
                <a:solidFill>
                  <a:srgbClr val="FF6A13"/>
                </a:solidFill>
              </a:rPr>
              <a:t> </a:t>
            </a:r>
            <a:r>
              <a:rPr lang="en-US" sz="1600" dirty="0"/>
              <a:t>increase</a:t>
            </a:r>
          </a:p>
          <a:p>
            <a:pPr>
              <a:spcBef>
                <a:spcPts val="0"/>
              </a:spcBef>
            </a:pPr>
            <a:r>
              <a:rPr lang="en-US" sz="1600" dirty="0"/>
              <a:t>May be used for any capital projects</a:t>
            </a:r>
          </a:p>
          <a:p>
            <a:pPr>
              <a:spcBef>
                <a:spcPts val="0"/>
              </a:spcBef>
            </a:pPr>
            <a:r>
              <a:rPr lang="en-US" sz="1600" dirty="0"/>
              <a:t>Potential Bonding</a:t>
            </a:r>
          </a:p>
          <a:p>
            <a:pPr lvl="1">
              <a:spcBef>
                <a:spcPts val="0"/>
              </a:spcBef>
            </a:pPr>
            <a:r>
              <a:rPr lang="en-US" sz="1600" dirty="0"/>
              <a:t>No bonding currently included</a:t>
            </a:r>
            <a:endParaRPr lang="en-US" sz="1800" dirty="0"/>
          </a:p>
        </p:txBody>
      </p:sp>
      <p:sp>
        <p:nvSpPr>
          <p:cNvPr id="6" name="Title 5">
            <a:extLst>
              <a:ext uri="{FF2B5EF4-FFF2-40B4-BE49-F238E27FC236}">
                <a16:creationId xmlns:a16="http://schemas.microsoft.com/office/drawing/2014/main" id="{CA8A9332-B281-4BAA-B2E0-21420164DD8F}"/>
              </a:ext>
            </a:extLst>
          </p:cNvPr>
          <p:cNvSpPr>
            <a:spLocks noGrp="1"/>
          </p:cNvSpPr>
          <p:nvPr>
            <p:ph type="title"/>
          </p:nvPr>
        </p:nvSpPr>
        <p:spPr/>
        <p:txBody>
          <a:bodyPr/>
          <a:lstStyle/>
          <a:p>
            <a:r>
              <a:rPr lang="en-US" dirty="0"/>
              <a:t>Parks Renovation Fund</a:t>
            </a:r>
          </a:p>
        </p:txBody>
      </p:sp>
      <p:sp>
        <p:nvSpPr>
          <p:cNvPr id="8" name="TextBox 7">
            <a:extLst>
              <a:ext uri="{FF2B5EF4-FFF2-40B4-BE49-F238E27FC236}">
                <a16:creationId xmlns:a16="http://schemas.microsoft.com/office/drawing/2014/main" id="{D690F5A6-FCAE-44FE-91E3-9DF30AD59151}"/>
              </a:ext>
            </a:extLst>
          </p:cNvPr>
          <p:cNvSpPr txBox="1"/>
          <p:nvPr/>
        </p:nvSpPr>
        <p:spPr>
          <a:xfrm>
            <a:off x="3123421" y="3929941"/>
            <a:ext cx="5553065" cy="230832"/>
          </a:xfrm>
          <a:prstGeom prst="rect">
            <a:avLst/>
          </a:prstGeom>
          <a:noFill/>
        </p:spPr>
        <p:txBody>
          <a:bodyPr wrap="square" rtlCol="0">
            <a:spAutoFit/>
          </a:bodyPr>
          <a:lstStyle/>
          <a:p>
            <a:r>
              <a:rPr lang="en-US" sz="900" dirty="0">
                <a:solidFill>
                  <a:srgbClr val="595959"/>
                </a:solidFill>
                <a:latin typeface="Gotham Book" pitchFamily="50" charset="0"/>
              </a:rPr>
              <a:t>Recommended Minimum Fund Balance is 35% of rolling 5-Year Average of Capital Projects</a:t>
            </a:r>
            <a:endParaRPr lang="en-US" dirty="0">
              <a:solidFill>
                <a:srgbClr val="595959"/>
              </a:solidFill>
              <a:latin typeface="Gotham Book" pitchFamily="50" charset="0"/>
            </a:endParaRPr>
          </a:p>
        </p:txBody>
      </p:sp>
      <p:pic>
        <p:nvPicPr>
          <p:cNvPr id="9" name="Picture 8">
            <a:extLst>
              <a:ext uri="{FF2B5EF4-FFF2-40B4-BE49-F238E27FC236}">
                <a16:creationId xmlns:a16="http://schemas.microsoft.com/office/drawing/2014/main" id="{E11A1F2B-A09D-B7D2-0785-F95D8272EB9E}"/>
              </a:ext>
            </a:extLst>
          </p:cNvPr>
          <p:cNvPicPr>
            <a:picLocks noChangeAspect="1"/>
          </p:cNvPicPr>
          <p:nvPr/>
        </p:nvPicPr>
        <p:blipFill>
          <a:blip r:embed="rId3"/>
          <a:stretch>
            <a:fillRect/>
          </a:stretch>
        </p:blipFill>
        <p:spPr>
          <a:xfrm>
            <a:off x="3123422" y="1098143"/>
            <a:ext cx="5553065" cy="2865324"/>
          </a:xfrm>
          <a:prstGeom prst="rect">
            <a:avLst/>
          </a:prstGeom>
        </p:spPr>
      </p:pic>
    </p:spTree>
    <p:extLst>
      <p:ext uri="{BB962C8B-B14F-4D97-AF65-F5344CB8AC3E}">
        <p14:creationId xmlns:p14="http://schemas.microsoft.com/office/powerpoint/2010/main" val="3023455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013BE-5D29-6A04-C11C-09CBC527845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B82369-3AF2-1968-E4ED-052B994C6A14}"/>
              </a:ext>
            </a:extLst>
          </p:cNvPr>
          <p:cNvSpPr>
            <a:spLocks noGrp="1"/>
          </p:cNvSpPr>
          <p:nvPr>
            <p:ph type="sldNum" sz="quarter" idx="12"/>
          </p:nvPr>
        </p:nvSpPr>
        <p:spPr/>
        <p:txBody>
          <a:bodyPr/>
          <a:lstStyle/>
          <a:p>
            <a:pPr>
              <a:defRPr/>
            </a:pPr>
            <a:fld id="{CCD9E67A-F8E0-4AFA-91AC-5B8E082DFCA0}" type="slidenum">
              <a:rPr lang="en-US" altLang="en-US" smtClean="0"/>
              <a:pPr>
                <a:defRPr/>
              </a:pPr>
              <a:t>24</a:t>
            </a:fld>
            <a:endParaRPr lang="en-US" altLang="en-US" dirty="0"/>
          </a:p>
        </p:txBody>
      </p:sp>
      <p:sp>
        <p:nvSpPr>
          <p:cNvPr id="6" name="Title 5">
            <a:extLst>
              <a:ext uri="{FF2B5EF4-FFF2-40B4-BE49-F238E27FC236}">
                <a16:creationId xmlns:a16="http://schemas.microsoft.com/office/drawing/2014/main" id="{6757217D-4FB7-8F3A-C4E1-B91F410F6A94}"/>
              </a:ext>
            </a:extLst>
          </p:cNvPr>
          <p:cNvSpPr>
            <a:spLocks noGrp="1"/>
          </p:cNvSpPr>
          <p:nvPr>
            <p:ph type="title"/>
          </p:nvPr>
        </p:nvSpPr>
        <p:spPr/>
        <p:txBody>
          <a:bodyPr/>
          <a:lstStyle/>
          <a:p>
            <a:r>
              <a:rPr lang="en-US" dirty="0"/>
              <a:t>Parks Investment Fund</a:t>
            </a:r>
          </a:p>
        </p:txBody>
      </p:sp>
      <p:sp>
        <p:nvSpPr>
          <p:cNvPr id="8" name="Content Placeholder 6">
            <a:extLst>
              <a:ext uri="{FF2B5EF4-FFF2-40B4-BE49-F238E27FC236}">
                <a16:creationId xmlns:a16="http://schemas.microsoft.com/office/drawing/2014/main" id="{31653593-D49F-9682-8A46-C191F5C3BB11}"/>
              </a:ext>
            </a:extLst>
          </p:cNvPr>
          <p:cNvSpPr txBox="1">
            <a:spLocks/>
          </p:cNvSpPr>
          <p:nvPr/>
        </p:nvSpPr>
        <p:spPr bwMode="auto">
          <a:xfrm>
            <a:off x="457201" y="1054097"/>
            <a:ext cx="3959291" cy="340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5613" rtl="0" eaLnBrk="0" fontAlgn="base" hangingPunct="0">
              <a:spcBef>
                <a:spcPts val="600"/>
              </a:spcBef>
              <a:spcAft>
                <a:spcPts val="600"/>
              </a:spcAft>
              <a:buFont typeface="Arial" panose="020B0604020202020204" pitchFamily="34" charset="0"/>
              <a:buChar char="•"/>
              <a:defRPr sz="2000" kern="1200">
                <a:solidFill>
                  <a:srgbClr val="595959"/>
                </a:solidFill>
                <a:latin typeface="Gotham-Book" pitchFamily="2" charset="0"/>
                <a:ea typeface="MS PGothic" pitchFamily="34" charset="-128"/>
                <a:cs typeface="Gotham-Book" pitchFamily="2" charset="0"/>
              </a:defRPr>
            </a:lvl1pPr>
            <a:lvl2pPr marL="741363" indent="-285750" algn="l" defTabSz="455613" rtl="0" eaLnBrk="0" fontAlgn="base" hangingPunct="0">
              <a:spcBef>
                <a:spcPts val="600"/>
              </a:spcBef>
              <a:spcAft>
                <a:spcPts val="600"/>
              </a:spcAft>
              <a:buFont typeface="Wingdings" panose="05000000000000000000" pitchFamily="2" charset="2"/>
              <a:buChar char="ü"/>
              <a:defRPr sz="1800" kern="1200">
                <a:solidFill>
                  <a:srgbClr val="595959"/>
                </a:solidFill>
                <a:latin typeface="Gotham-Book" pitchFamily="2" charset="0"/>
                <a:ea typeface="MS PGothic" pitchFamily="34" charset="-128"/>
                <a:cs typeface="Gotham-Book" pitchFamily="2" charset="0"/>
              </a:defRPr>
            </a:lvl2pPr>
            <a:lvl3pPr marL="1141413" indent="-227013" algn="l" defTabSz="455613" rtl="0" eaLnBrk="0" fontAlgn="base" hangingPunct="0">
              <a:spcBef>
                <a:spcPts val="600"/>
              </a:spcBef>
              <a:spcAft>
                <a:spcPts val="600"/>
              </a:spcAft>
              <a:buFont typeface="Wingdings" panose="05000000000000000000" pitchFamily="2" charset="2"/>
              <a:buChar char="Ø"/>
              <a:defRPr sz="1600" kern="1200">
                <a:solidFill>
                  <a:srgbClr val="595959"/>
                </a:solidFill>
                <a:latin typeface="Gotham-Book" pitchFamily="2" charset="0"/>
                <a:ea typeface="MS PGothic" pitchFamily="34" charset="-128"/>
                <a:cs typeface="Gotham-Book" pitchFamily="2" charset="0"/>
              </a:defRPr>
            </a:lvl3pPr>
            <a:lvl4pPr marL="1598613" indent="-227013" algn="l" defTabSz="455613" rtl="0" eaLnBrk="0" fontAlgn="base" hangingPunct="0">
              <a:spcBef>
                <a:spcPts val="500"/>
              </a:spcBef>
              <a:spcAft>
                <a:spcPct val="0"/>
              </a:spcAft>
              <a:buFont typeface="Arial" panose="020B0604020202020204" pitchFamily="34" charset="0"/>
              <a:buChar char="–"/>
              <a:defRPr sz="1200" kern="1200">
                <a:solidFill>
                  <a:srgbClr val="595959"/>
                </a:solidFill>
                <a:latin typeface="Gotham-Book" pitchFamily="2" charset="0"/>
                <a:ea typeface="MS PGothic" pitchFamily="34" charset="-128"/>
                <a:cs typeface="Gotham-Book" pitchFamily="2" charset="0"/>
              </a:defRPr>
            </a:lvl4pPr>
            <a:lvl5pPr marL="2055813" indent="-227013" algn="l" defTabSz="455613" rtl="0" eaLnBrk="0" fontAlgn="base" hangingPunct="0">
              <a:spcBef>
                <a:spcPts val="500"/>
              </a:spcBef>
              <a:spcAft>
                <a:spcPct val="0"/>
              </a:spcAft>
              <a:buFont typeface="Arial" panose="020B0604020202020204" pitchFamily="34" charset="0"/>
              <a:buChar char="»"/>
              <a:defRPr sz="1200" kern="1200">
                <a:solidFill>
                  <a:srgbClr val="595959"/>
                </a:solidFill>
                <a:latin typeface="Gotham-Book" pitchFamily="2" charset="0"/>
                <a:ea typeface="MS PGothic" pitchFamily="34" charset="-128"/>
                <a:cs typeface="Gotham-Book" pitchFamily="2"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New fund for 2024</a:t>
            </a:r>
          </a:p>
          <a:p>
            <a:r>
              <a:rPr lang="en-US" dirty="0"/>
              <a:t>Park dedication fees only</a:t>
            </a:r>
          </a:p>
          <a:p>
            <a:r>
              <a:rPr lang="en-US" dirty="0"/>
              <a:t>2026–2029 Capital Costs</a:t>
            </a:r>
            <a:endParaRPr lang="en-US" sz="1800" dirty="0"/>
          </a:p>
          <a:p>
            <a:pPr lvl="1">
              <a:spcBef>
                <a:spcPts val="0"/>
              </a:spcBef>
            </a:pPr>
            <a:r>
              <a:rPr lang="en-US" sz="1600" dirty="0"/>
              <a:t>Park Improvements: </a:t>
            </a:r>
            <a:r>
              <a:rPr lang="en-US" sz="1600" dirty="0">
                <a:solidFill>
                  <a:srgbClr val="FF6A13"/>
                </a:solidFill>
              </a:rPr>
              <a:t>$155k</a:t>
            </a:r>
            <a:endParaRPr lang="en-US" sz="1600" dirty="0"/>
          </a:p>
          <a:p>
            <a:pPr lvl="1">
              <a:spcBef>
                <a:spcPts val="0"/>
              </a:spcBef>
            </a:pPr>
            <a:r>
              <a:rPr lang="en-US" sz="1600" dirty="0"/>
              <a:t>Tech. &amp; Security: </a:t>
            </a:r>
            <a:r>
              <a:rPr lang="en-US" sz="1600" dirty="0">
                <a:solidFill>
                  <a:srgbClr val="FF6A13"/>
                </a:solidFill>
              </a:rPr>
              <a:t>$421k</a:t>
            </a:r>
            <a:endParaRPr lang="en-US" sz="1600" dirty="0"/>
          </a:p>
          <a:p>
            <a:pPr lvl="1">
              <a:spcBef>
                <a:spcPts val="0"/>
              </a:spcBef>
            </a:pPr>
            <a:r>
              <a:rPr lang="en-US" sz="1600" dirty="0"/>
              <a:t>Trail Systems: </a:t>
            </a:r>
            <a:r>
              <a:rPr lang="en-US" sz="1600" dirty="0">
                <a:solidFill>
                  <a:srgbClr val="FF6A13"/>
                </a:solidFill>
              </a:rPr>
              <a:t>$412k</a:t>
            </a:r>
            <a:endParaRPr lang="en-US" sz="1600" dirty="0"/>
          </a:p>
          <a:p>
            <a:pPr>
              <a:spcBef>
                <a:spcPts val="0"/>
              </a:spcBef>
            </a:pPr>
            <a:r>
              <a:rPr lang="en-US" dirty="0"/>
              <a:t>2030–2035</a:t>
            </a:r>
          </a:p>
          <a:p>
            <a:pPr lvl="1">
              <a:spcBef>
                <a:spcPts val="0"/>
              </a:spcBef>
            </a:pPr>
            <a:r>
              <a:rPr lang="en-US" sz="1600" dirty="0"/>
              <a:t>Placeholder of </a:t>
            </a:r>
            <a:r>
              <a:rPr lang="en-US" sz="1600" dirty="0">
                <a:solidFill>
                  <a:srgbClr val="FF6A13"/>
                </a:solidFill>
              </a:rPr>
              <a:t>$200k</a:t>
            </a:r>
            <a:r>
              <a:rPr lang="en-US" sz="1600" dirty="0"/>
              <a:t>/year</a:t>
            </a:r>
          </a:p>
          <a:p>
            <a:pPr lvl="1">
              <a:spcBef>
                <a:spcPts val="0"/>
              </a:spcBef>
            </a:pPr>
            <a:r>
              <a:rPr lang="en-US" sz="1600" dirty="0"/>
              <a:t>All costs inflated </a:t>
            </a:r>
            <a:r>
              <a:rPr lang="en-US" sz="1600" dirty="0">
                <a:solidFill>
                  <a:srgbClr val="FF6A13"/>
                </a:solidFill>
              </a:rPr>
              <a:t>3%</a:t>
            </a:r>
            <a:r>
              <a:rPr lang="en-US" sz="1600" dirty="0"/>
              <a:t>/year</a:t>
            </a:r>
          </a:p>
        </p:txBody>
      </p:sp>
      <p:pic>
        <p:nvPicPr>
          <p:cNvPr id="1026" name="Picture 2">
            <a:extLst>
              <a:ext uri="{FF2B5EF4-FFF2-40B4-BE49-F238E27FC236}">
                <a16:creationId xmlns:a16="http://schemas.microsoft.com/office/drawing/2014/main" id="{E6392CDF-41EB-5CEB-1B68-991B5E933B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15" t="13468" r="27245" b="53032"/>
          <a:stretch/>
        </p:blipFill>
        <p:spPr bwMode="auto">
          <a:xfrm>
            <a:off x="4416492" y="1685245"/>
            <a:ext cx="4259995" cy="2160573"/>
          </a:xfrm>
          <a:prstGeom prst="rect">
            <a:avLst/>
          </a:prstGeom>
          <a:ln w="38100" cap="sq">
            <a:solidFill>
              <a:srgbClr val="003A70"/>
            </a:solidFill>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482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D2AB8-25AD-BCFE-FC1A-A1DE7D1699C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826257-531C-390F-E74A-6A8D1EA03F13}"/>
              </a:ext>
            </a:extLst>
          </p:cNvPr>
          <p:cNvSpPr>
            <a:spLocks noGrp="1"/>
          </p:cNvSpPr>
          <p:nvPr>
            <p:ph type="sldNum" sz="quarter" idx="12"/>
          </p:nvPr>
        </p:nvSpPr>
        <p:spPr/>
        <p:txBody>
          <a:bodyPr/>
          <a:lstStyle/>
          <a:p>
            <a:pPr>
              <a:defRPr/>
            </a:pPr>
            <a:fld id="{CCD9E67A-F8E0-4AFA-91AC-5B8E082DFCA0}" type="slidenum">
              <a:rPr lang="en-US" altLang="en-US" smtClean="0"/>
              <a:pPr>
                <a:defRPr/>
              </a:pPr>
              <a:t>25</a:t>
            </a:fld>
            <a:endParaRPr lang="en-US" altLang="en-US" dirty="0"/>
          </a:p>
        </p:txBody>
      </p:sp>
      <p:sp>
        <p:nvSpPr>
          <p:cNvPr id="7" name="Content Placeholder 6">
            <a:extLst>
              <a:ext uri="{FF2B5EF4-FFF2-40B4-BE49-F238E27FC236}">
                <a16:creationId xmlns:a16="http://schemas.microsoft.com/office/drawing/2014/main" id="{D23EC32D-B0F4-B1DF-7E69-90F27CAD5482}"/>
              </a:ext>
            </a:extLst>
          </p:cNvPr>
          <p:cNvSpPr>
            <a:spLocks noGrp="1"/>
          </p:cNvSpPr>
          <p:nvPr>
            <p:ph sz="quarter" idx="13"/>
          </p:nvPr>
        </p:nvSpPr>
        <p:spPr>
          <a:xfrm>
            <a:off x="6274106" y="1115156"/>
            <a:ext cx="2412694" cy="3652107"/>
          </a:xfrm>
          <a:ln w="28575">
            <a:noFill/>
          </a:ln>
        </p:spPr>
        <p:txBody>
          <a:bodyPr/>
          <a:lstStyle/>
          <a:p>
            <a:pPr marL="0" indent="0" algn="ctr">
              <a:spcBef>
                <a:spcPts val="0"/>
              </a:spcBef>
              <a:buNone/>
            </a:pPr>
            <a:r>
              <a:rPr lang="en-US" sz="1600" dirty="0">
                <a:latin typeface="Gotham-Medium" pitchFamily="50" charset="0"/>
              </a:rPr>
              <a:t>Next 10 Years</a:t>
            </a:r>
          </a:p>
          <a:p>
            <a:pPr>
              <a:spcBef>
                <a:spcPts val="0"/>
              </a:spcBef>
            </a:pPr>
            <a:r>
              <a:rPr lang="en-US" sz="1600" dirty="0"/>
              <a:t>No property tax levy</a:t>
            </a:r>
          </a:p>
          <a:p>
            <a:pPr lvl="1">
              <a:spcBef>
                <a:spcPts val="0"/>
              </a:spcBef>
            </a:pPr>
            <a:r>
              <a:rPr lang="en-US" sz="1400" dirty="0"/>
              <a:t>Assumes </a:t>
            </a:r>
            <a:r>
              <a:rPr lang="en-US" sz="1400" dirty="0">
                <a:solidFill>
                  <a:srgbClr val="FF6A13"/>
                </a:solidFill>
              </a:rPr>
              <a:t>$100K </a:t>
            </a:r>
            <a:r>
              <a:rPr lang="en-US" sz="1400" dirty="0"/>
              <a:t>of park dedication annually</a:t>
            </a:r>
          </a:p>
          <a:p>
            <a:pPr lvl="1">
              <a:spcBef>
                <a:spcPts val="0"/>
              </a:spcBef>
            </a:pPr>
            <a:r>
              <a:rPr lang="en-US" sz="1400" dirty="0"/>
              <a:t>Only funded with park dedication fees</a:t>
            </a:r>
          </a:p>
          <a:p>
            <a:pPr>
              <a:spcBef>
                <a:spcPts val="0"/>
              </a:spcBef>
            </a:pPr>
            <a:r>
              <a:rPr lang="en-US" sz="1600" dirty="0"/>
              <a:t>Potential Bonding</a:t>
            </a:r>
          </a:p>
          <a:p>
            <a:pPr lvl="1">
              <a:spcBef>
                <a:spcPts val="0"/>
              </a:spcBef>
            </a:pPr>
            <a:r>
              <a:rPr lang="en-US" sz="1400" dirty="0"/>
              <a:t>No bonding currently included</a:t>
            </a:r>
          </a:p>
          <a:p>
            <a:pPr marL="0" indent="0">
              <a:buNone/>
            </a:pPr>
            <a:endParaRPr lang="en-US" sz="1600" dirty="0"/>
          </a:p>
        </p:txBody>
      </p:sp>
      <p:sp>
        <p:nvSpPr>
          <p:cNvPr id="6" name="Title 5">
            <a:extLst>
              <a:ext uri="{FF2B5EF4-FFF2-40B4-BE49-F238E27FC236}">
                <a16:creationId xmlns:a16="http://schemas.microsoft.com/office/drawing/2014/main" id="{A9FAB952-8271-FD43-7E45-32CAB71F3651}"/>
              </a:ext>
            </a:extLst>
          </p:cNvPr>
          <p:cNvSpPr>
            <a:spLocks noGrp="1"/>
          </p:cNvSpPr>
          <p:nvPr>
            <p:ph type="title"/>
          </p:nvPr>
        </p:nvSpPr>
        <p:spPr/>
        <p:txBody>
          <a:bodyPr/>
          <a:lstStyle/>
          <a:p>
            <a:r>
              <a:rPr lang="en-US" dirty="0"/>
              <a:t>Parks Investment Fund</a:t>
            </a:r>
          </a:p>
        </p:txBody>
      </p:sp>
      <p:sp>
        <p:nvSpPr>
          <p:cNvPr id="8" name="TextBox 7">
            <a:extLst>
              <a:ext uri="{FF2B5EF4-FFF2-40B4-BE49-F238E27FC236}">
                <a16:creationId xmlns:a16="http://schemas.microsoft.com/office/drawing/2014/main" id="{1C73FBB3-E22B-D2D2-477D-75D4DC2AE03D}"/>
              </a:ext>
            </a:extLst>
          </p:cNvPr>
          <p:cNvSpPr txBox="1"/>
          <p:nvPr/>
        </p:nvSpPr>
        <p:spPr>
          <a:xfrm>
            <a:off x="457200" y="4046347"/>
            <a:ext cx="5740400" cy="230832"/>
          </a:xfrm>
          <a:prstGeom prst="rect">
            <a:avLst/>
          </a:prstGeom>
          <a:noFill/>
        </p:spPr>
        <p:txBody>
          <a:bodyPr wrap="square" rtlCol="0">
            <a:spAutoFit/>
          </a:bodyPr>
          <a:lstStyle/>
          <a:p>
            <a:r>
              <a:rPr lang="en-US" sz="900" dirty="0">
                <a:solidFill>
                  <a:srgbClr val="595959"/>
                </a:solidFill>
                <a:latin typeface="Gotham Book" pitchFamily="50" charset="0"/>
              </a:rPr>
              <a:t>Recommended Minimum Fund Balance is 35% of rolling 5-Year Average of Capital Projects</a:t>
            </a:r>
            <a:endParaRPr lang="en-US" dirty="0">
              <a:solidFill>
                <a:srgbClr val="595959"/>
              </a:solidFill>
              <a:latin typeface="Gotham Book" pitchFamily="50" charset="0"/>
            </a:endParaRPr>
          </a:p>
        </p:txBody>
      </p:sp>
      <p:pic>
        <p:nvPicPr>
          <p:cNvPr id="5" name="Picture 4">
            <a:extLst>
              <a:ext uri="{FF2B5EF4-FFF2-40B4-BE49-F238E27FC236}">
                <a16:creationId xmlns:a16="http://schemas.microsoft.com/office/drawing/2014/main" id="{4E8BF6AD-D727-490B-6F81-A1FA341DBCA1}"/>
              </a:ext>
            </a:extLst>
          </p:cNvPr>
          <p:cNvPicPr>
            <a:picLocks noChangeAspect="1"/>
          </p:cNvPicPr>
          <p:nvPr/>
        </p:nvPicPr>
        <p:blipFill>
          <a:blip r:embed="rId3"/>
          <a:stretch>
            <a:fillRect/>
          </a:stretch>
        </p:blipFill>
        <p:spPr>
          <a:xfrm>
            <a:off x="457200" y="1097153"/>
            <a:ext cx="5672380" cy="2979732"/>
          </a:xfrm>
          <a:prstGeom prst="rect">
            <a:avLst/>
          </a:prstGeom>
        </p:spPr>
      </p:pic>
    </p:spTree>
    <p:extLst>
      <p:ext uri="{BB962C8B-B14F-4D97-AF65-F5344CB8AC3E}">
        <p14:creationId xmlns:p14="http://schemas.microsoft.com/office/powerpoint/2010/main" val="2360915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67D71D-CF22-4324-89E2-E34748915872}"/>
              </a:ext>
            </a:extLst>
          </p:cNvPr>
          <p:cNvSpPr>
            <a:spLocks noGrp="1"/>
          </p:cNvSpPr>
          <p:nvPr>
            <p:ph type="sldNum" sz="quarter" idx="12"/>
          </p:nvPr>
        </p:nvSpPr>
        <p:spPr/>
        <p:txBody>
          <a:bodyPr/>
          <a:lstStyle/>
          <a:p>
            <a:pPr>
              <a:defRPr/>
            </a:pPr>
            <a:fld id="{CCD9E67A-F8E0-4AFA-91AC-5B8E082DFCA0}" type="slidenum">
              <a:rPr lang="en-US" altLang="en-US" smtClean="0"/>
              <a:pPr>
                <a:defRPr/>
              </a:pPr>
              <a:t>26</a:t>
            </a:fld>
            <a:endParaRPr lang="en-US" altLang="en-US" dirty="0"/>
          </a:p>
        </p:txBody>
      </p:sp>
      <p:sp>
        <p:nvSpPr>
          <p:cNvPr id="7" name="Content Placeholder 6">
            <a:extLst>
              <a:ext uri="{FF2B5EF4-FFF2-40B4-BE49-F238E27FC236}">
                <a16:creationId xmlns:a16="http://schemas.microsoft.com/office/drawing/2014/main" id="{D1417C34-585C-481E-AAC0-2A93C513A556}"/>
              </a:ext>
            </a:extLst>
          </p:cNvPr>
          <p:cNvSpPr>
            <a:spLocks noGrp="1"/>
          </p:cNvSpPr>
          <p:nvPr>
            <p:ph sz="quarter" idx="13"/>
          </p:nvPr>
        </p:nvSpPr>
        <p:spPr>
          <a:xfrm>
            <a:off x="457201" y="1031893"/>
            <a:ext cx="2683163" cy="3183646"/>
          </a:xfrm>
          <a:ln w="28575">
            <a:noFill/>
          </a:ln>
        </p:spPr>
        <p:txBody>
          <a:bodyPr/>
          <a:lstStyle/>
          <a:p>
            <a:pPr marL="0" indent="0" algn="ctr">
              <a:spcBef>
                <a:spcPts val="0"/>
              </a:spcBef>
              <a:buNone/>
            </a:pPr>
            <a:r>
              <a:rPr lang="en-US" sz="1600" dirty="0">
                <a:latin typeface="Gotham-Medium" pitchFamily="50" charset="0"/>
              </a:rPr>
              <a:t>Next 10 Years</a:t>
            </a:r>
          </a:p>
          <a:p>
            <a:pPr>
              <a:spcBef>
                <a:spcPts val="0"/>
              </a:spcBef>
              <a:buClr>
                <a:srgbClr val="595959"/>
              </a:buClr>
            </a:pPr>
            <a:r>
              <a:rPr lang="en-US" sz="1500" dirty="0">
                <a:solidFill>
                  <a:srgbClr val="FF6A13"/>
                </a:solidFill>
              </a:rPr>
              <a:t>$2.8M </a:t>
            </a:r>
            <a:r>
              <a:rPr lang="en-US" sz="1600" dirty="0"/>
              <a:t>for ERP System in 2025</a:t>
            </a:r>
          </a:p>
          <a:p>
            <a:pPr lvl="1">
              <a:spcBef>
                <a:spcPts val="0"/>
              </a:spcBef>
            </a:pPr>
            <a:r>
              <a:rPr lang="en-US" sz="1400" dirty="0"/>
              <a:t>Paid with reserves &amp; transfers in</a:t>
            </a:r>
          </a:p>
          <a:p>
            <a:pPr>
              <a:spcBef>
                <a:spcPts val="0"/>
              </a:spcBef>
              <a:buClr>
                <a:srgbClr val="595959"/>
              </a:buClr>
            </a:pPr>
            <a:r>
              <a:rPr lang="en-US" sz="1500" dirty="0">
                <a:solidFill>
                  <a:srgbClr val="FF6A13"/>
                </a:solidFill>
              </a:rPr>
              <a:t>$3.9M </a:t>
            </a:r>
            <a:r>
              <a:rPr lang="en-US" sz="1500" dirty="0"/>
              <a:t>in capital projects property tax supported</a:t>
            </a:r>
          </a:p>
          <a:p>
            <a:pPr lvl="1">
              <a:spcBef>
                <a:spcPts val="0"/>
              </a:spcBef>
            </a:pPr>
            <a:r>
              <a:rPr lang="en-US" sz="1300" dirty="0"/>
              <a:t>2026 to 2028: </a:t>
            </a:r>
            <a:r>
              <a:rPr lang="en-US" sz="1300" dirty="0">
                <a:solidFill>
                  <a:srgbClr val="FF6A13"/>
                </a:solidFill>
              </a:rPr>
              <a:t>12% </a:t>
            </a:r>
            <a:r>
              <a:rPr lang="en-US" sz="1300" dirty="0"/>
              <a:t>annual increases</a:t>
            </a:r>
          </a:p>
          <a:p>
            <a:pPr lvl="1">
              <a:spcBef>
                <a:spcPts val="0"/>
              </a:spcBef>
            </a:pPr>
            <a:r>
              <a:rPr lang="en-US" sz="1300" dirty="0"/>
              <a:t>2029 to 2035: </a:t>
            </a:r>
            <a:r>
              <a:rPr lang="en-US" sz="1300" dirty="0">
                <a:solidFill>
                  <a:srgbClr val="FF6A13"/>
                </a:solidFill>
              </a:rPr>
              <a:t>6% </a:t>
            </a:r>
            <a:r>
              <a:rPr lang="en-US" sz="1300" dirty="0"/>
              <a:t>annual increase</a:t>
            </a:r>
          </a:p>
        </p:txBody>
      </p:sp>
      <p:sp>
        <p:nvSpPr>
          <p:cNvPr id="6" name="Title 5">
            <a:extLst>
              <a:ext uri="{FF2B5EF4-FFF2-40B4-BE49-F238E27FC236}">
                <a16:creationId xmlns:a16="http://schemas.microsoft.com/office/drawing/2014/main" id="{4BECF915-997D-4A7D-B09B-625CB5FC9029}"/>
              </a:ext>
            </a:extLst>
          </p:cNvPr>
          <p:cNvSpPr>
            <a:spLocks noGrp="1"/>
          </p:cNvSpPr>
          <p:nvPr>
            <p:ph type="title"/>
          </p:nvPr>
        </p:nvSpPr>
        <p:spPr/>
        <p:txBody>
          <a:bodyPr/>
          <a:lstStyle/>
          <a:p>
            <a:r>
              <a:rPr lang="en-US" dirty="0"/>
              <a:t>Information Technology Capital Fund</a:t>
            </a:r>
          </a:p>
        </p:txBody>
      </p:sp>
      <p:sp>
        <p:nvSpPr>
          <p:cNvPr id="2" name="TextBox 1">
            <a:extLst>
              <a:ext uri="{FF2B5EF4-FFF2-40B4-BE49-F238E27FC236}">
                <a16:creationId xmlns:a16="http://schemas.microsoft.com/office/drawing/2014/main" id="{369B614D-0F25-47ED-1851-8AFEA2A36C0F}"/>
              </a:ext>
            </a:extLst>
          </p:cNvPr>
          <p:cNvSpPr txBox="1"/>
          <p:nvPr/>
        </p:nvSpPr>
        <p:spPr>
          <a:xfrm>
            <a:off x="3272451" y="3784170"/>
            <a:ext cx="5478301" cy="230832"/>
          </a:xfrm>
          <a:prstGeom prst="rect">
            <a:avLst/>
          </a:prstGeom>
          <a:noFill/>
        </p:spPr>
        <p:txBody>
          <a:bodyPr wrap="square" rtlCol="0">
            <a:spAutoFit/>
          </a:bodyPr>
          <a:lstStyle/>
          <a:p>
            <a:r>
              <a:rPr lang="en-US" sz="900" dirty="0">
                <a:solidFill>
                  <a:srgbClr val="595959"/>
                </a:solidFill>
                <a:latin typeface="Gotham Book" pitchFamily="50" charset="0"/>
              </a:rPr>
              <a:t>Recommended Minimum Fund Balance is 35% of rolling 5-Year Average of Capital Projects</a:t>
            </a:r>
            <a:endParaRPr lang="en-US" dirty="0">
              <a:solidFill>
                <a:srgbClr val="595959"/>
              </a:solidFill>
              <a:latin typeface="Gotham Book" pitchFamily="50" charset="0"/>
            </a:endParaRPr>
          </a:p>
        </p:txBody>
      </p:sp>
      <p:pic>
        <p:nvPicPr>
          <p:cNvPr id="5" name="Picture 4">
            <a:extLst>
              <a:ext uri="{FF2B5EF4-FFF2-40B4-BE49-F238E27FC236}">
                <a16:creationId xmlns:a16="http://schemas.microsoft.com/office/drawing/2014/main" id="{81EE59FF-6826-8CC6-8AE1-2378E6BBBCAE}"/>
              </a:ext>
            </a:extLst>
          </p:cNvPr>
          <p:cNvPicPr>
            <a:picLocks noChangeAspect="1"/>
          </p:cNvPicPr>
          <p:nvPr/>
        </p:nvPicPr>
        <p:blipFill>
          <a:blip r:embed="rId3"/>
          <a:stretch>
            <a:fillRect/>
          </a:stretch>
        </p:blipFill>
        <p:spPr>
          <a:xfrm>
            <a:off x="3272451" y="1031894"/>
            <a:ext cx="5428415" cy="2815784"/>
          </a:xfrm>
          <a:prstGeom prst="rect">
            <a:avLst/>
          </a:prstGeom>
        </p:spPr>
      </p:pic>
    </p:spTree>
    <p:extLst>
      <p:ext uri="{BB962C8B-B14F-4D97-AF65-F5344CB8AC3E}">
        <p14:creationId xmlns:p14="http://schemas.microsoft.com/office/powerpoint/2010/main" val="2987169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3A683E-0AC9-4B22-8393-2AF7E512532D}"/>
              </a:ext>
            </a:extLst>
          </p:cNvPr>
          <p:cNvSpPr>
            <a:spLocks noGrp="1"/>
          </p:cNvSpPr>
          <p:nvPr>
            <p:ph type="sldNum" sz="quarter" idx="12"/>
          </p:nvPr>
        </p:nvSpPr>
        <p:spPr/>
        <p:txBody>
          <a:bodyPr/>
          <a:lstStyle/>
          <a:p>
            <a:pPr>
              <a:defRPr/>
            </a:pPr>
            <a:fld id="{CCD9E67A-F8E0-4AFA-91AC-5B8E082DFCA0}" type="slidenum">
              <a:rPr lang="en-US" altLang="en-US" smtClean="0"/>
              <a:pPr>
                <a:defRPr/>
              </a:pPr>
              <a:t>27</a:t>
            </a:fld>
            <a:endParaRPr lang="en-US" altLang="en-US" dirty="0"/>
          </a:p>
        </p:txBody>
      </p:sp>
      <p:sp>
        <p:nvSpPr>
          <p:cNvPr id="6" name="Title 5">
            <a:extLst>
              <a:ext uri="{FF2B5EF4-FFF2-40B4-BE49-F238E27FC236}">
                <a16:creationId xmlns:a16="http://schemas.microsoft.com/office/drawing/2014/main" id="{81C60A9C-9DA6-4407-8E05-1BCFABD6F54B}"/>
              </a:ext>
            </a:extLst>
          </p:cNvPr>
          <p:cNvSpPr>
            <a:spLocks noGrp="1"/>
          </p:cNvSpPr>
          <p:nvPr>
            <p:ph type="title"/>
          </p:nvPr>
        </p:nvSpPr>
        <p:spPr/>
        <p:txBody>
          <a:bodyPr/>
          <a:lstStyle/>
          <a:p>
            <a:r>
              <a:rPr lang="en-US" dirty="0"/>
              <a:t>Cable Franchise Fee Fund</a:t>
            </a:r>
          </a:p>
        </p:txBody>
      </p:sp>
      <p:sp>
        <p:nvSpPr>
          <p:cNvPr id="9" name="Content Placeholder 6">
            <a:extLst>
              <a:ext uri="{FF2B5EF4-FFF2-40B4-BE49-F238E27FC236}">
                <a16:creationId xmlns:a16="http://schemas.microsoft.com/office/drawing/2014/main" id="{C4F93FF4-C6EB-4B8D-981F-1A8538612036}"/>
              </a:ext>
            </a:extLst>
          </p:cNvPr>
          <p:cNvSpPr>
            <a:spLocks noGrp="1"/>
          </p:cNvSpPr>
          <p:nvPr>
            <p:ph sz="quarter" idx="13"/>
          </p:nvPr>
        </p:nvSpPr>
        <p:spPr>
          <a:xfrm>
            <a:off x="6206836" y="1021458"/>
            <a:ext cx="2469651" cy="3282185"/>
          </a:xfrm>
          <a:ln w="28575">
            <a:noFill/>
          </a:ln>
        </p:spPr>
        <p:txBody>
          <a:bodyPr/>
          <a:lstStyle/>
          <a:p>
            <a:pPr marL="0" indent="0" algn="ctr">
              <a:buNone/>
            </a:pPr>
            <a:r>
              <a:rPr lang="en-US" sz="1500" dirty="0">
                <a:latin typeface="Gotham-Medium" pitchFamily="50" charset="0"/>
              </a:rPr>
              <a:t>Next 10 Years</a:t>
            </a:r>
          </a:p>
          <a:p>
            <a:pPr>
              <a:spcAft>
                <a:spcPts val="0"/>
              </a:spcAft>
            </a:pPr>
            <a:r>
              <a:rPr lang="en-US" sz="1500" dirty="0"/>
              <a:t>Supported with cable franchise and PEG fees</a:t>
            </a:r>
          </a:p>
          <a:p>
            <a:pPr>
              <a:spcAft>
                <a:spcPts val="0"/>
              </a:spcAft>
            </a:pPr>
            <a:r>
              <a:rPr lang="en-US" sz="1500" dirty="0"/>
              <a:t>Assumes franchise fees decline </a:t>
            </a:r>
            <a:r>
              <a:rPr lang="en-US" sz="1500" dirty="0">
                <a:solidFill>
                  <a:srgbClr val="FF6A13"/>
                </a:solidFill>
              </a:rPr>
              <a:t>4.25% </a:t>
            </a:r>
            <a:r>
              <a:rPr lang="en-US" sz="1500" dirty="0"/>
              <a:t>annually </a:t>
            </a:r>
          </a:p>
          <a:p>
            <a:pPr lvl="1">
              <a:spcAft>
                <a:spcPts val="0"/>
              </a:spcAft>
            </a:pPr>
            <a:r>
              <a:rPr lang="en-US" sz="1300" dirty="0"/>
              <a:t>Transfers to General Fund ending in 2030 </a:t>
            </a:r>
          </a:p>
          <a:p>
            <a:pPr lvl="1">
              <a:spcAft>
                <a:spcPts val="0"/>
              </a:spcAft>
            </a:pPr>
            <a:r>
              <a:rPr lang="en-US" sz="1300" dirty="0"/>
              <a:t>Goal is to maintain stable balance over long term</a:t>
            </a:r>
          </a:p>
        </p:txBody>
      </p:sp>
      <p:pic>
        <p:nvPicPr>
          <p:cNvPr id="5" name="Picture 4">
            <a:extLst>
              <a:ext uri="{FF2B5EF4-FFF2-40B4-BE49-F238E27FC236}">
                <a16:creationId xmlns:a16="http://schemas.microsoft.com/office/drawing/2014/main" id="{39A05C7E-9C8B-EBC4-389E-9298046765A6}"/>
              </a:ext>
            </a:extLst>
          </p:cNvPr>
          <p:cNvPicPr>
            <a:picLocks noChangeAspect="1"/>
          </p:cNvPicPr>
          <p:nvPr/>
        </p:nvPicPr>
        <p:blipFill>
          <a:blip r:embed="rId3"/>
          <a:stretch>
            <a:fillRect/>
          </a:stretch>
        </p:blipFill>
        <p:spPr>
          <a:xfrm>
            <a:off x="457200" y="1021458"/>
            <a:ext cx="5572482" cy="2868617"/>
          </a:xfrm>
          <a:prstGeom prst="rect">
            <a:avLst/>
          </a:prstGeom>
        </p:spPr>
      </p:pic>
    </p:spTree>
    <p:extLst>
      <p:ext uri="{BB962C8B-B14F-4D97-AF65-F5344CB8AC3E}">
        <p14:creationId xmlns:p14="http://schemas.microsoft.com/office/powerpoint/2010/main" val="1326870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C0B508-4906-4E4C-8616-DBE1DA5D3915}"/>
              </a:ext>
            </a:extLst>
          </p:cNvPr>
          <p:cNvSpPr>
            <a:spLocks noGrp="1"/>
          </p:cNvSpPr>
          <p:nvPr>
            <p:ph type="sldNum" sz="quarter" idx="12"/>
          </p:nvPr>
        </p:nvSpPr>
        <p:spPr/>
        <p:txBody>
          <a:bodyPr/>
          <a:lstStyle/>
          <a:p>
            <a:pPr>
              <a:defRPr/>
            </a:pPr>
            <a:fld id="{CCD9E67A-F8E0-4AFA-91AC-5B8E082DFCA0}" type="slidenum">
              <a:rPr lang="en-US" altLang="en-US" smtClean="0"/>
              <a:pPr>
                <a:defRPr/>
              </a:pPr>
              <a:t>28</a:t>
            </a:fld>
            <a:endParaRPr lang="en-US" altLang="en-US" dirty="0"/>
          </a:p>
        </p:txBody>
      </p:sp>
      <p:sp>
        <p:nvSpPr>
          <p:cNvPr id="7" name="Content Placeholder 6">
            <a:extLst>
              <a:ext uri="{FF2B5EF4-FFF2-40B4-BE49-F238E27FC236}">
                <a16:creationId xmlns:a16="http://schemas.microsoft.com/office/drawing/2014/main" id="{0E3025FD-1A79-4480-AAA2-30E3076BF95F}"/>
              </a:ext>
            </a:extLst>
          </p:cNvPr>
          <p:cNvSpPr>
            <a:spLocks noGrp="1"/>
          </p:cNvSpPr>
          <p:nvPr>
            <p:ph sz="quarter" idx="13"/>
          </p:nvPr>
        </p:nvSpPr>
        <p:spPr>
          <a:xfrm>
            <a:off x="457200" y="1066091"/>
            <a:ext cx="2731679" cy="3044092"/>
          </a:xfrm>
          <a:ln w="28575">
            <a:noFill/>
          </a:ln>
        </p:spPr>
        <p:txBody>
          <a:bodyPr/>
          <a:lstStyle/>
          <a:p>
            <a:pPr marL="0" indent="0" algn="ctr">
              <a:spcBef>
                <a:spcPts val="0"/>
              </a:spcBef>
              <a:buNone/>
            </a:pPr>
            <a:r>
              <a:rPr lang="en-US" sz="1600" dirty="0">
                <a:latin typeface="Gotham-Medium" pitchFamily="50" charset="0"/>
              </a:rPr>
              <a:t>Next 10 Years</a:t>
            </a:r>
          </a:p>
          <a:p>
            <a:pPr>
              <a:spcBef>
                <a:spcPts val="0"/>
              </a:spcBef>
            </a:pPr>
            <a:r>
              <a:rPr lang="en-US" sz="1400" dirty="0"/>
              <a:t>Operating revenues currently cover operating costs</a:t>
            </a:r>
          </a:p>
          <a:p>
            <a:pPr>
              <a:spcBef>
                <a:spcPts val="0"/>
              </a:spcBef>
            </a:pPr>
            <a:r>
              <a:rPr lang="en-US" sz="1400" dirty="0"/>
              <a:t>Recommend increasing fees </a:t>
            </a:r>
            <a:r>
              <a:rPr lang="en-US" sz="1400" dirty="0">
                <a:solidFill>
                  <a:srgbClr val="FF6A13"/>
                </a:solidFill>
              </a:rPr>
              <a:t>3% </a:t>
            </a:r>
            <a:r>
              <a:rPr lang="en-US" sz="1400" dirty="0"/>
              <a:t>annually </a:t>
            </a:r>
          </a:p>
          <a:p>
            <a:pPr>
              <a:spcBef>
                <a:spcPts val="0"/>
              </a:spcBef>
            </a:pPr>
            <a:r>
              <a:rPr lang="en-US" sz="1400" dirty="0"/>
              <a:t>About</a:t>
            </a:r>
            <a:r>
              <a:rPr lang="en-US" sz="1400" dirty="0">
                <a:solidFill>
                  <a:srgbClr val="FF6A13"/>
                </a:solidFill>
              </a:rPr>
              <a:t> $580k </a:t>
            </a:r>
            <a:r>
              <a:rPr lang="en-US" sz="1400" dirty="0"/>
              <a:t>in capital projects</a:t>
            </a:r>
          </a:p>
          <a:p>
            <a:pPr lvl="1">
              <a:spcBef>
                <a:spcPts val="0"/>
              </a:spcBef>
            </a:pPr>
            <a:r>
              <a:rPr lang="en-US" sz="1400" dirty="0"/>
              <a:t>Excludes </a:t>
            </a:r>
            <a:r>
              <a:rPr lang="en-US" sz="1400" dirty="0">
                <a:solidFill>
                  <a:srgbClr val="FF6A13"/>
                </a:solidFill>
              </a:rPr>
              <a:t>$2.0M </a:t>
            </a:r>
            <a:r>
              <a:rPr lang="en-US" sz="1400" dirty="0"/>
              <a:t>for activities supported by the Facilities Capital Fund</a:t>
            </a:r>
          </a:p>
        </p:txBody>
      </p:sp>
      <p:sp>
        <p:nvSpPr>
          <p:cNvPr id="6" name="Title 5">
            <a:extLst>
              <a:ext uri="{FF2B5EF4-FFF2-40B4-BE49-F238E27FC236}">
                <a16:creationId xmlns:a16="http://schemas.microsoft.com/office/drawing/2014/main" id="{823774FD-4F72-4650-9051-881C20B21531}"/>
              </a:ext>
            </a:extLst>
          </p:cNvPr>
          <p:cNvSpPr>
            <a:spLocks noGrp="1"/>
          </p:cNvSpPr>
          <p:nvPr>
            <p:ph type="title"/>
          </p:nvPr>
        </p:nvSpPr>
        <p:spPr/>
        <p:txBody>
          <a:bodyPr/>
          <a:lstStyle/>
          <a:p>
            <a:r>
              <a:rPr lang="en-US" dirty="0"/>
              <a:t>Ice Arena Fund</a:t>
            </a:r>
          </a:p>
        </p:txBody>
      </p:sp>
      <p:sp>
        <p:nvSpPr>
          <p:cNvPr id="8" name="TextBox 7">
            <a:extLst>
              <a:ext uri="{FF2B5EF4-FFF2-40B4-BE49-F238E27FC236}">
                <a16:creationId xmlns:a16="http://schemas.microsoft.com/office/drawing/2014/main" id="{2E0D6C92-2EF4-4BBE-9554-6C6522DC53C4}"/>
              </a:ext>
            </a:extLst>
          </p:cNvPr>
          <p:cNvSpPr txBox="1"/>
          <p:nvPr/>
        </p:nvSpPr>
        <p:spPr>
          <a:xfrm>
            <a:off x="3250023" y="3961993"/>
            <a:ext cx="5410199" cy="230832"/>
          </a:xfrm>
          <a:prstGeom prst="rect">
            <a:avLst/>
          </a:prstGeom>
          <a:noFill/>
        </p:spPr>
        <p:txBody>
          <a:bodyPr wrap="square" rtlCol="0">
            <a:spAutoFit/>
          </a:bodyPr>
          <a:lstStyle/>
          <a:p>
            <a:r>
              <a:rPr lang="en-US" sz="900" dirty="0">
                <a:solidFill>
                  <a:srgbClr val="595959"/>
                </a:solidFill>
                <a:latin typeface="Gotham Book" pitchFamily="50" charset="0"/>
              </a:rPr>
              <a:t>Targeted Minimum Working Capital is 6 months of operating costs, excluding depreciation</a:t>
            </a:r>
            <a:endParaRPr lang="en-US" dirty="0">
              <a:solidFill>
                <a:srgbClr val="595959"/>
              </a:solidFill>
              <a:latin typeface="Gotham Book" pitchFamily="50" charset="0"/>
            </a:endParaRPr>
          </a:p>
        </p:txBody>
      </p:sp>
      <p:pic>
        <p:nvPicPr>
          <p:cNvPr id="5" name="Picture 4">
            <a:extLst>
              <a:ext uri="{FF2B5EF4-FFF2-40B4-BE49-F238E27FC236}">
                <a16:creationId xmlns:a16="http://schemas.microsoft.com/office/drawing/2014/main" id="{E23AA558-52E3-4269-E298-6DB3BBA81C09}"/>
              </a:ext>
            </a:extLst>
          </p:cNvPr>
          <p:cNvPicPr>
            <a:picLocks noChangeAspect="1"/>
          </p:cNvPicPr>
          <p:nvPr/>
        </p:nvPicPr>
        <p:blipFill>
          <a:blip r:embed="rId3"/>
          <a:stretch>
            <a:fillRect/>
          </a:stretch>
        </p:blipFill>
        <p:spPr>
          <a:xfrm>
            <a:off x="3259547" y="1066091"/>
            <a:ext cx="5416940" cy="2922979"/>
          </a:xfrm>
          <a:prstGeom prst="rect">
            <a:avLst/>
          </a:prstGeom>
        </p:spPr>
      </p:pic>
    </p:spTree>
    <p:extLst>
      <p:ext uri="{BB962C8B-B14F-4D97-AF65-F5344CB8AC3E}">
        <p14:creationId xmlns:p14="http://schemas.microsoft.com/office/powerpoint/2010/main" val="2191101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C0B508-4906-4E4C-8616-DBE1DA5D3915}"/>
              </a:ext>
            </a:extLst>
          </p:cNvPr>
          <p:cNvSpPr>
            <a:spLocks noGrp="1"/>
          </p:cNvSpPr>
          <p:nvPr>
            <p:ph type="sldNum" sz="quarter" idx="12"/>
          </p:nvPr>
        </p:nvSpPr>
        <p:spPr/>
        <p:txBody>
          <a:bodyPr/>
          <a:lstStyle/>
          <a:p>
            <a:pPr>
              <a:defRPr/>
            </a:pPr>
            <a:fld id="{CCD9E67A-F8E0-4AFA-91AC-5B8E082DFCA0}" type="slidenum">
              <a:rPr lang="en-US" altLang="en-US" smtClean="0"/>
              <a:pPr>
                <a:defRPr/>
              </a:pPr>
              <a:t>29</a:t>
            </a:fld>
            <a:endParaRPr lang="en-US" altLang="en-US" dirty="0"/>
          </a:p>
        </p:txBody>
      </p:sp>
      <p:sp>
        <p:nvSpPr>
          <p:cNvPr id="7" name="Content Placeholder 6">
            <a:extLst>
              <a:ext uri="{FF2B5EF4-FFF2-40B4-BE49-F238E27FC236}">
                <a16:creationId xmlns:a16="http://schemas.microsoft.com/office/drawing/2014/main" id="{0E3025FD-1A79-4480-AAA2-30E3076BF95F}"/>
              </a:ext>
            </a:extLst>
          </p:cNvPr>
          <p:cNvSpPr>
            <a:spLocks noGrp="1"/>
          </p:cNvSpPr>
          <p:nvPr>
            <p:ph sz="quarter" idx="13"/>
          </p:nvPr>
        </p:nvSpPr>
        <p:spPr>
          <a:xfrm>
            <a:off x="5881607" y="1059351"/>
            <a:ext cx="2751779" cy="3707911"/>
          </a:xfrm>
        </p:spPr>
        <p:txBody>
          <a:bodyPr/>
          <a:lstStyle/>
          <a:p>
            <a:pPr marL="0" indent="0" algn="ctr">
              <a:spcBef>
                <a:spcPts val="0"/>
              </a:spcBef>
              <a:buNone/>
            </a:pPr>
            <a:r>
              <a:rPr lang="en-US" sz="1500" dirty="0">
                <a:latin typeface="Gotham-Medium" pitchFamily="50" charset="0"/>
              </a:rPr>
              <a:t>Next 10 Years</a:t>
            </a:r>
          </a:p>
          <a:p>
            <a:pPr>
              <a:spcBef>
                <a:spcPts val="0"/>
              </a:spcBef>
            </a:pPr>
            <a:r>
              <a:rPr lang="en-US" sz="1500" dirty="0"/>
              <a:t>Operating revenues do not cover operating costs</a:t>
            </a:r>
          </a:p>
          <a:p>
            <a:pPr lvl="1">
              <a:spcBef>
                <a:spcPts val="0"/>
              </a:spcBef>
            </a:pPr>
            <a:r>
              <a:rPr lang="en-US" sz="1300" dirty="0"/>
              <a:t>Assumes annual fee increases of</a:t>
            </a:r>
            <a:r>
              <a:rPr lang="en-US" sz="1300" dirty="0">
                <a:solidFill>
                  <a:srgbClr val="FF6A13"/>
                </a:solidFill>
              </a:rPr>
              <a:t> 5%</a:t>
            </a:r>
          </a:p>
          <a:p>
            <a:pPr lvl="1">
              <a:spcBef>
                <a:spcPts val="0"/>
              </a:spcBef>
            </a:pPr>
            <a:r>
              <a:rPr lang="en-US" sz="1300" dirty="0"/>
              <a:t>Naming Rights decrease to </a:t>
            </a:r>
            <a:r>
              <a:rPr lang="en-US" sz="1300" dirty="0">
                <a:solidFill>
                  <a:srgbClr val="FF6A13"/>
                </a:solidFill>
              </a:rPr>
              <a:t>$50k </a:t>
            </a:r>
            <a:r>
              <a:rPr lang="en-US" sz="1300" dirty="0"/>
              <a:t>beginning 2029</a:t>
            </a:r>
          </a:p>
          <a:p>
            <a:pPr>
              <a:spcBef>
                <a:spcPts val="0"/>
              </a:spcBef>
            </a:pPr>
            <a:r>
              <a:rPr lang="en-US" sz="1600" dirty="0"/>
              <a:t>About</a:t>
            </a:r>
            <a:r>
              <a:rPr lang="en-US" sz="1600" dirty="0">
                <a:solidFill>
                  <a:srgbClr val="FF6A13"/>
                </a:solidFill>
              </a:rPr>
              <a:t> $2.0M </a:t>
            </a:r>
            <a:r>
              <a:rPr lang="en-US" sz="1600" dirty="0"/>
              <a:t>in capital projects</a:t>
            </a:r>
            <a:endParaRPr lang="en-US" sz="1500" dirty="0"/>
          </a:p>
          <a:p>
            <a:pPr lvl="1">
              <a:spcBef>
                <a:spcPts val="0"/>
              </a:spcBef>
            </a:pPr>
            <a:r>
              <a:rPr lang="en-US" sz="1300" dirty="0"/>
              <a:t>Does not include </a:t>
            </a:r>
            <a:r>
              <a:rPr lang="en-US" sz="1300" dirty="0">
                <a:solidFill>
                  <a:srgbClr val="FF6A13"/>
                </a:solidFill>
              </a:rPr>
              <a:t>$4.3M </a:t>
            </a:r>
            <a:r>
              <a:rPr lang="en-US" sz="1300" dirty="0"/>
              <a:t>activities supported by the Facilities Capital Fund</a:t>
            </a:r>
          </a:p>
        </p:txBody>
      </p:sp>
      <p:sp>
        <p:nvSpPr>
          <p:cNvPr id="6" name="Title 5">
            <a:extLst>
              <a:ext uri="{FF2B5EF4-FFF2-40B4-BE49-F238E27FC236}">
                <a16:creationId xmlns:a16="http://schemas.microsoft.com/office/drawing/2014/main" id="{823774FD-4F72-4650-9051-881C20B21531}"/>
              </a:ext>
            </a:extLst>
          </p:cNvPr>
          <p:cNvSpPr>
            <a:spLocks noGrp="1"/>
          </p:cNvSpPr>
          <p:nvPr>
            <p:ph type="title"/>
          </p:nvPr>
        </p:nvSpPr>
        <p:spPr/>
        <p:txBody>
          <a:bodyPr/>
          <a:lstStyle/>
          <a:p>
            <a:r>
              <a:rPr lang="en-US" dirty="0"/>
              <a:t>Ames Center Fund</a:t>
            </a:r>
          </a:p>
        </p:txBody>
      </p:sp>
      <p:sp>
        <p:nvSpPr>
          <p:cNvPr id="8" name="TextBox 7">
            <a:extLst>
              <a:ext uri="{FF2B5EF4-FFF2-40B4-BE49-F238E27FC236}">
                <a16:creationId xmlns:a16="http://schemas.microsoft.com/office/drawing/2014/main" id="{2E0D6C92-2EF4-4BBE-9554-6C6522DC53C4}"/>
              </a:ext>
            </a:extLst>
          </p:cNvPr>
          <p:cNvSpPr txBox="1"/>
          <p:nvPr/>
        </p:nvSpPr>
        <p:spPr>
          <a:xfrm>
            <a:off x="457200" y="3853317"/>
            <a:ext cx="5537200" cy="230832"/>
          </a:xfrm>
          <a:prstGeom prst="rect">
            <a:avLst/>
          </a:prstGeom>
          <a:noFill/>
        </p:spPr>
        <p:txBody>
          <a:bodyPr wrap="square" rtlCol="0">
            <a:spAutoFit/>
          </a:bodyPr>
          <a:lstStyle/>
          <a:p>
            <a:r>
              <a:rPr lang="en-US" sz="900" dirty="0">
                <a:solidFill>
                  <a:srgbClr val="595959"/>
                </a:solidFill>
                <a:latin typeface="Gotham Book" pitchFamily="50" charset="0"/>
              </a:rPr>
              <a:t>Targeted Minimum Working Capital is 6 months of operating costs, excluding depreciation</a:t>
            </a:r>
            <a:endParaRPr lang="en-US" dirty="0">
              <a:solidFill>
                <a:srgbClr val="595959"/>
              </a:solidFill>
              <a:latin typeface="Gotham Book" pitchFamily="50" charset="0"/>
            </a:endParaRPr>
          </a:p>
        </p:txBody>
      </p:sp>
      <p:pic>
        <p:nvPicPr>
          <p:cNvPr id="9" name="Picture 8">
            <a:extLst>
              <a:ext uri="{FF2B5EF4-FFF2-40B4-BE49-F238E27FC236}">
                <a16:creationId xmlns:a16="http://schemas.microsoft.com/office/drawing/2014/main" id="{09106961-585E-E3C2-6CCA-B4D842518832}"/>
              </a:ext>
            </a:extLst>
          </p:cNvPr>
          <p:cNvPicPr>
            <a:picLocks noChangeAspect="1"/>
          </p:cNvPicPr>
          <p:nvPr/>
        </p:nvPicPr>
        <p:blipFill>
          <a:blip r:embed="rId3"/>
          <a:stretch>
            <a:fillRect/>
          </a:stretch>
        </p:blipFill>
        <p:spPr>
          <a:xfrm>
            <a:off x="457200" y="1016008"/>
            <a:ext cx="5424407" cy="2837310"/>
          </a:xfrm>
          <a:prstGeom prst="rect">
            <a:avLst/>
          </a:prstGeom>
        </p:spPr>
      </p:pic>
    </p:spTree>
    <p:extLst>
      <p:ext uri="{BB962C8B-B14F-4D97-AF65-F5344CB8AC3E}">
        <p14:creationId xmlns:p14="http://schemas.microsoft.com/office/powerpoint/2010/main" val="1150760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sz="quarter" idx="13"/>
          </p:nvPr>
        </p:nvSpPr>
        <p:spPr>
          <a:xfrm>
            <a:off x="457200" y="1085849"/>
            <a:ext cx="3917576" cy="3607532"/>
          </a:xfrm>
        </p:spPr>
        <p:txBody>
          <a:bodyPr>
            <a:normAutofit fontScale="85000" lnSpcReduction="10000"/>
          </a:bodyPr>
          <a:lstStyle/>
          <a:p>
            <a:pPr>
              <a:lnSpc>
                <a:spcPct val="120000"/>
              </a:lnSpc>
            </a:pPr>
            <a:r>
              <a:rPr lang="en-US" dirty="0"/>
              <a:t>A multi-year fiscal plan for all </a:t>
            </a:r>
            <a:r>
              <a:rPr lang="en-US" u="sng" dirty="0"/>
              <a:t>tax-supported</a:t>
            </a:r>
            <a:r>
              <a:rPr lang="en-US" dirty="0"/>
              <a:t> funds</a:t>
            </a:r>
          </a:p>
          <a:p>
            <a:pPr>
              <a:lnSpc>
                <a:spcPct val="90000"/>
              </a:lnSpc>
            </a:pPr>
            <a:r>
              <a:rPr lang="en-US" dirty="0"/>
              <a:t>Integrates:</a:t>
            </a:r>
          </a:p>
          <a:p>
            <a:pPr lvl="1">
              <a:lnSpc>
                <a:spcPct val="90000"/>
              </a:lnSpc>
            </a:pPr>
            <a:r>
              <a:rPr lang="en-US" sz="1600" dirty="0"/>
              <a:t>Existing debt</a:t>
            </a:r>
          </a:p>
          <a:p>
            <a:pPr lvl="1">
              <a:lnSpc>
                <a:spcPct val="90000"/>
              </a:lnSpc>
            </a:pPr>
            <a:r>
              <a:rPr lang="en-US" sz="1600" dirty="0"/>
              <a:t>Capital Improvement Plans</a:t>
            </a:r>
          </a:p>
          <a:p>
            <a:pPr lvl="1">
              <a:lnSpc>
                <a:spcPct val="90000"/>
              </a:lnSpc>
            </a:pPr>
            <a:r>
              <a:rPr lang="en-US" sz="1600" dirty="0"/>
              <a:t>Future debt</a:t>
            </a:r>
          </a:p>
          <a:p>
            <a:pPr lvl="1">
              <a:lnSpc>
                <a:spcPct val="90000"/>
              </a:lnSpc>
            </a:pPr>
            <a:r>
              <a:rPr lang="en-US" sz="1600" dirty="0"/>
              <a:t>Tax base growth</a:t>
            </a:r>
          </a:p>
          <a:p>
            <a:pPr lvl="1">
              <a:lnSpc>
                <a:spcPct val="90000"/>
              </a:lnSpc>
            </a:pPr>
            <a:r>
              <a:rPr lang="en-US" sz="1600" dirty="0"/>
              <a:t>Future operating costs</a:t>
            </a:r>
          </a:p>
          <a:p>
            <a:pPr>
              <a:lnSpc>
                <a:spcPct val="120000"/>
              </a:lnSpc>
            </a:pPr>
            <a:r>
              <a:rPr lang="en-US" sz="1900" dirty="0"/>
              <a:t>Assures all capital, maintenance, staffing needs are met and there are sustainable funding sources</a:t>
            </a:r>
          </a:p>
        </p:txBody>
      </p:sp>
      <p:sp>
        <p:nvSpPr>
          <p:cNvPr id="145410" name="Rectangle 2"/>
          <p:cNvSpPr>
            <a:spLocks noGrp="1" noChangeArrowheads="1"/>
          </p:cNvSpPr>
          <p:nvPr>
            <p:ph type="title"/>
          </p:nvPr>
        </p:nvSpPr>
        <p:spPr/>
        <p:txBody>
          <a:bodyPr/>
          <a:lstStyle/>
          <a:p>
            <a:r>
              <a:rPr lang="en-US" dirty="0">
                <a:latin typeface="Gotham Medium" pitchFamily="50" charset="0"/>
              </a:rPr>
              <a:t>What is a Financial Management Plan?</a:t>
            </a:r>
          </a:p>
        </p:txBody>
      </p:sp>
    </p:spTree>
    <p:extLst>
      <p:ext uri="{BB962C8B-B14F-4D97-AF65-F5344CB8AC3E}">
        <p14:creationId xmlns:p14="http://schemas.microsoft.com/office/powerpoint/2010/main" val="2879348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C0B508-4906-4E4C-8616-DBE1DA5D3915}"/>
              </a:ext>
            </a:extLst>
          </p:cNvPr>
          <p:cNvSpPr>
            <a:spLocks noGrp="1"/>
          </p:cNvSpPr>
          <p:nvPr>
            <p:ph type="sldNum" sz="quarter" idx="12"/>
          </p:nvPr>
        </p:nvSpPr>
        <p:spPr/>
        <p:txBody>
          <a:bodyPr/>
          <a:lstStyle/>
          <a:p>
            <a:pPr>
              <a:defRPr/>
            </a:pPr>
            <a:fld id="{CCD9E67A-F8E0-4AFA-91AC-5B8E082DFCA0}" type="slidenum">
              <a:rPr lang="en-US" altLang="en-US" smtClean="0"/>
              <a:pPr>
                <a:defRPr/>
              </a:pPr>
              <a:t>30</a:t>
            </a:fld>
            <a:endParaRPr lang="en-US" altLang="en-US" dirty="0"/>
          </a:p>
        </p:txBody>
      </p:sp>
      <p:sp>
        <p:nvSpPr>
          <p:cNvPr id="7" name="Content Placeholder 6">
            <a:extLst>
              <a:ext uri="{FF2B5EF4-FFF2-40B4-BE49-F238E27FC236}">
                <a16:creationId xmlns:a16="http://schemas.microsoft.com/office/drawing/2014/main" id="{0E3025FD-1A79-4480-AAA2-30E3076BF95F}"/>
              </a:ext>
            </a:extLst>
          </p:cNvPr>
          <p:cNvSpPr>
            <a:spLocks noGrp="1"/>
          </p:cNvSpPr>
          <p:nvPr>
            <p:ph sz="quarter" idx="13"/>
          </p:nvPr>
        </p:nvSpPr>
        <p:spPr>
          <a:xfrm>
            <a:off x="323793" y="1107884"/>
            <a:ext cx="2990007" cy="3349816"/>
          </a:xfrm>
        </p:spPr>
        <p:txBody>
          <a:bodyPr/>
          <a:lstStyle/>
          <a:p>
            <a:pPr marL="0" indent="0" algn="ctr">
              <a:spcBef>
                <a:spcPts val="0"/>
              </a:spcBef>
              <a:buNone/>
            </a:pPr>
            <a:r>
              <a:rPr lang="en-US" sz="1600" dirty="0">
                <a:latin typeface="Gotham-Medium" pitchFamily="50" charset="0"/>
              </a:rPr>
              <a:t>Next 10 Years</a:t>
            </a:r>
          </a:p>
          <a:p>
            <a:pPr>
              <a:spcBef>
                <a:spcPts val="0"/>
              </a:spcBef>
            </a:pPr>
            <a:r>
              <a:rPr lang="en-US" sz="1500" dirty="0"/>
              <a:t>Current operating revenues covers operating, but not enough for capital needs</a:t>
            </a:r>
          </a:p>
          <a:p>
            <a:pPr lvl="1">
              <a:spcBef>
                <a:spcPts val="0"/>
              </a:spcBef>
            </a:pPr>
            <a:r>
              <a:rPr lang="en-US" sz="1300" dirty="0"/>
              <a:t>Assumes annual fee increases of</a:t>
            </a:r>
            <a:r>
              <a:rPr lang="en-US" sz="1300" dirty="0">
                <a:solidFill>
                  <a:srgbClr val="FF6A13"/>
                </a:solidFill>
              </a:rPr>
              <a:t> 6%</a:t>
            </a:r>
          </a:p>
          <a:p>
            <a:pPr>
              <a:spcBef>
                <a:spcPts val="0"/>
              </a:spcBef>
            </a:pPr>
            <a:r>
              <a:rPr lang="en-US" sz="1500" dirty="0"/>
              <a:t>About</a:t>
            </a:r>
            <a:r>
              <a:rPr lang="en-US" sz="1500" dirty="0">
                <a:solidFill>
                  <a:srgbClr val="FF6A13"/>
                </a:solidFill>
              </a:rPr>
              <a:t> $1M </a:t>
            </a:r>
            <a:r>
              <a:rPr lang="en-US" sz="1500" dirty="0"/>
              <a:t>in capital projects</a:t>
            </a:r>
          </a:p>
          <a:p>
            <a:pPr lvl="1">
              <a:spcBef>
                <a:spcPts val="0"/>
              </a:spcBef>
            </a:pPr>
            <a:r>
              <a:rPr lang="en-US" sz="1300" dirty="0"/>
              <a:t>Does not include </a:t>
            </a:r>
            <a:r>
              <a:rPr lang="en-US" sz="1300" dirty="0">
                <a:solidFill>
                  <a:srgbClr val="FF6A13"/>
                </a:solidFill>
              </a:rPr>
              <a:t>$88k </a:t>
            </a:r>
            <a:r>
              <a:rPr lang="en-US" sz="1300" dirty="0"/>
              <a:t>activities supported by the Facilities Capital Fund</a:t>
            </a:r>
          </a:p>
        </p:txBody>
      </p:sp>
      <p:sp>
        <p:nvSpPr>
          <p:cNvPr id="6" name="Title 5">
            <a:extLst>
              <a:ext uri="{FF2B5EF4-FFF2-40B4-BE49-F238E27FC236}">
                <a16:creationId xmlns:a16="http://schemas.microsoft.com/office/drawing/2014/main" id="{823774FD-4F72-4650-9051-881C20B21531}"/>
              </a:ext>
            </a:extLst>
          </p:cNvPr>
          <p:cNvSpPr>
            <a:spLocks noGrp="1"/>
          </p:cNvSpPr>
          <p:nvPr>
            <p:ph type="title"/>
          </p:nvPr>
        </p:nvSpPr>
        <p:spPr/>
        <p:txBody>
          <a:bodyPr/>
          <a:lstStyle/>
          <a:p>
            <a:r>
              <a:rPr lang="en-US" dirty="0"/>
              <a:t>Golf Course Fund</a:t>
            </a:r>
          </a:p>
        </p:txBody>
      </p:sp>
      <p:sp>
        <p:nvSpPr>
          <p:cNvPr id="8" name="TextBox 7">
            <a:extLst>
              <a:ext uri="{FF2B5EF4-FFF2-40B4-BE49-F238E27FC236}">
                <a16:creationId xmlns:a16="http://schemas.microsoft.com/office/drawing/2014/main" id="{2E0D6C92-2EF4-4BBE-9554-6C6522DC53C4}"/>
              </a:ext>
            </a:extLst>
          </p:cNvPr>
          <p:cNvSpPr txBox="1"/>
          <p:nvPr/>
        </p:nvSpPr>
        <p:spPr>
          <a:xfrm>
            <a:off x="3313800" y="3928819"/>
            <a:ext cx="5462878" cy="230832"/>
          </a:xfrm>
          <a:prstGeom prst="rect">
            <a:avLst/>
          </a:prstGeom>
          <a:noFill/>
        </p:spPr>
        <p:txBody>
          <a:bodyPr wrap="square" rtlCol="0">
            <a:spAutoFit/>
          </a:bodyPr>
          <a:lstStyle/>
          <a:p>
            <a:r>
              <a:rPr lang="en-US" sz="900" dirty="0">
                <a:solidFill>
                  <a:srgbClr val="595959"/>
                </a:solidFill>
                <a:latin typeface="Gotham Book" pitchFamily="50" charset="0"/>
              </a:rPr>
              <a:t>Targeted Minimum Working Capital is 6 months of operating costs, excluding depreciation</a:t>
            </a:r>
            <a:endParaRPr lang="en-US" dirty="0">
              <a:solidFill>
                <a:srgbClr val="595959"/>
              </a:solidFill>
              <a:latin typeface="Gotham Book" pitchFamily="50" charset="0"/>
            </a:endParaRPr>
          </a:p>
        </p:txBody>
      </p:sp>
      <p:pic>
        <p:nvPicPr>
          <p:cNvPr id="5" name="Picture 4">
            <a:extLst>
              <a:ext uri="{FF2B5EF4-FFF2-40B4-BE49-F238E27FC236}">
                <a16:creationId xmlns:a16="http://schemas.microsoft.com/office/drawing/2014/main" id="{687CB7D8-A106-5E42-EA5C-400FAEDB1D14}"/>
              </a:ext>
            </a:extLst>
          </p:cNvPr>
          <p:cNvPicPr>
            <a:picLocks noChangeAspect="1"/>
          </p:cNvPicPr>
          <p:nvPr/>
        </p:nvPicPr>
        <p:blipFill>
          <a:blip r:embed="rId3"/>
          <a:stretch>
            <a:fillRect/>
          </a:stretch>
        </p:blipFill>
        <p:spPr>
          <a:xfrm>
            <a:off x="3313800" y="1035196"/>
            <a:ext cx="5391814" cy="2893623"/>
          </a:xfrm>
          <a:prstGeom prst="rect">
            <a:avLst/>
          </a:prstGeom>
        </p:spPr>
      </p:pic>
    </p:spTree>
    <p:extLst>
      <p:ext uri="{BB962C8B-B14F-4D97-AF65-F5344CB8AC3E}">
        <p14:creationId xmlns:p14="http://schemas.microsoft.com/office/powerpoint/2010/main" val="2845554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C0B508-4906-4E4C-8616-DBE1DA5D3915}"/>
              </a:ext>
            </a:extLst>
          </p:cNvPr>
          <p:cNvSpPr>
            <a:spLocks noGrp="1"/>
          </p:cNvSpPr>
          <p:nvPr>
            <p:ph type="sldNum" sz="quarter" idx="12"/>
          </p:nvPr>
        </p:nvSpPr>
        <p:spPr/>
        <p:txBody>
          <a:bodyPr/>
          <a:lstStyle/>
          <a:p>
            <a:pPr>
              <a:defRPr/>
            </a:pPr>
            <a:fld id="{CCD9E67A-F8E0-4AFA-91AC-5B8E082DFCA0}" type="slidenum">
              <a:rPr lang="en-US" altLang="en-US" smtClean="0"/>
              <a:pPr>
                <a:defRPr/>
              </a:pPr>
              <a:t>31</a:t>
            </a:fld>
            <a:endParaRPr lang="en-US" altLang="en-US" dirty="0"/>
          </a:p>
        </p:txBody>
      </p:sp>
      <p:sp>
        <p:nvSpPr>
          <p:cNvPr id="7" name="Content Placeholder 6">
            <a:extLst>
              <a:ext uri="{FF2B5EF4-FFF2-40B4-BE49-F238E27FC236}">
                <a16:creationId xmlns:a16="http://schemas.microsoft.com/office/drawing/2014/main" id="{0E3025FD-1A79-4480-AAA2-30E3076BF95F}"/>
              </a:ext>
            </a:extLst>
          </p:cNvPr>
          <p:cNvSpPr>
            <a:spLocks noGrp="1"/>
          </p:cNvSpPr>
          <p:nvPr>
            <p:ph sz="quarter" idx="13"/>
          </p:nvPr>
        </p:nvSpPr>
        <p:spPr>
          <a:xfrm>
            <a:off x="6159500" y="1158893"/>
            <a:ext cx="2527300" cy="3203879"/>
          </a:xfrm>
          <a:ln w="28575">
            <a:noFill/>
          </a:ln>
        </p:spPr>
        <p:txBody>
          <a:bodyPr/>
          <a:lstStyle/>
          <a:p>
            <a:pPr marL="0" indent="0" algn="ctr">
              <a:spcBef>
                <a:spcPts val="0"/>
              </a:spcBef>
              <a:buNone/>
            </a:pPr>
            <a:r>
              <a:rPr lang="en-US" sz="1600" dirty="0">
                <a:latin typeface="Gotham-Medium" pitchFamily="50" charset="0"/>
              </a:rPr>
              <a:t>Next 10 Years</a:t>
            </a:r>
          </a:p>
          <a:p>
            <a:pPr>
              <a:spcBef>
                <a:spcPts val="0"/>
              </a:spcBef>
            </a:pPr>
            <a:r>
              <a:rPr lang="en-US" sz="1600" dirty="0"/>
              <a:t>2025 Property Tax Levy of </a:t>
            </a:r>
            <a:r>
              <a:rPr lang="en-US" sz="1600" dirty="0">
                <a:solidFill>
                  <a:srgbClr val="FF6A13"/>
                </a:solidFill>
              </a:rPr>
              <a:t>$1.5M </a:t>
            </a:r>
          </a:p>
          <a:p>
            <a:pPr lvl="1">
              <a:spcBef>
                <a:spcPts val="0"/>
              </a:spcBef>
            </a:pPr>
            <a:r>
              <a:rPr lang="en-US" sz="1400" dirty="0"/>
              <a:t>Property Tax Levy at statutory maximum by 2026 &amp; continues at that level</a:t>
            </a:r>
          </a:p>
          <a:p>
            <a:pPr>
              <a:spcBef>
                <a:spcPts val="0"/>
              </a:spcBef>
            </a:pPr>
            <a:r>
              <a:rPr lang="en-US" sz="1600" dirty="0"/>
              <a:t>Does not include any new program costs</a:t>
            </a:r>
          </a:p>
        </p:txBody>
      </p:sp>
      <p:sp>
        <p:nvSpPr>
          <p:cNvPr id="6" name="Title 5">
            <a:extLst>
              <a:ext uri="{FF2B5EF4-FFF2-40B4-BE49-F238E27FC236}">
                <a16:creationId xmlns:a16="http://schemas.microsoft.com/office/drawing/2014/main" id="{823774FD-4F72-4650-9051-881C20B21531}"/>
              </a:ext>
            </a:extLst>
          </p:cNvPr>
          <p:cNvSpPr>
            <a:spLocks noGrp="1"/>
          </p:cNvSpPr>
          <p:nvPr>
            <p:ph type="title"/>
          </p:nvPr>
        </p:nvSpPr>
        <p:spPr/>
        <p:txBody>
          <a:bodyPr/>
          <a:lstStyle/>
          <a:p>
            <a:r>
              <a:rPr lang="en-US" dirty="0"/>
              <a:t>EDA Fund</a:t>
            </a:r>
          </a:p>
        </p:txBody>
      </p:sp>
      <p:pic>
        <p:nvPicPr>
          <p:cNvPr id="3" name="Picture 2">
            <a:extLst>
              <a:ext uri="{FF2B5EF4-FFF2-40B4-BE49-F238E27FC236}">
                <a16:creationId xmlns:a16="http://schemas.microsoft.com/office/drawing/2014/main" id="{18D9247E-F53A-76C6-B42A-C9A8EAB3C685}"/>
              </a:ext>
            </a:extLst>
          </p:cNvPr>
          <p:cNvPicPr>
            <a:picLocks noChangeAspect="1"/>
          </p:cNvPicPr>
          <p:nvPr/>
        </p:nvPicPr>
        <p:blipFill>
          <a:blip r:embed="rId3"/>
          <a:stretch>
            <a:fillRect/>
          </a:stretch>
        </p:blipFill>
        <p:spPr>
          <a:xfrm>
            <a:off x="457200" y="1158894"/>
            <a:ext cx="5528839" cy="2983360"/>
          </a:xfrm>
          <a:prstGeom prst="rect">
            <a:avLst/>
          </a:prstGeom>
        </p:spPr>
      </p:pic>
    </p:spTree>
    <p:extLst>
      <p:ext uri="{BB962C8B-B14F-4D97-AF65-F5344CB8AC3E}">
        <p14:creationId xmlns:p14="http://schemas.microsoft.com/office/powerpoint/2010/main" val="1562441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4A53F6-B5F5-C14E-63EF-8E744147DE17}"/>
              </a:ext>
            </a:extLst>
          </p:cNvPr>
          <p:cNvPicPr>
            <a:picLocks noChangeAspect="1"/>
          </p:cNvPicPr>
          <p:nvPr/>
        </p:nvPicPr>
        <p:blipFill>
          <a:blip r:embed="rId3"/>
          <a:stretch>
            <a:fillRect/>
          </a:stretch>
        </p:blipFill>
        <p:spPr>
          <a:xfrm>
            <a:off x="113707" y="1080181"/>
            <a:ext cx="8853857" cy="733121"/>
          </a:xfrm>
          <a:prstGeom prst="rect">
            <a:avLst/>
          </a:prstGeom>
        </p:spPr>
      </p:pic>
      <p:sp>
        <p:nvSpPr>
          <p:cNvPr id="4" name="Slide Number Placeholder 3">
            <a:extLst>
              <a:ext uri="{FF2B5EF4-FFF2-40B4-BE49-F238E27FC236}">
                <a16:creationId xmlns:a16="http://schemas.microsoft.com/office/drawing/2014/main" id="{84A01CF1-5C79-491E-8875-FAE14059A893}"/>
              </a:ext>
            </a:extLst>
          </p:cNvPr>
          <p:cNvSpPr>
            <a:spLocks noGrp="1"/>
          </p:cNvSpPr>
          <p:nvPr>
            <p:ph type="sldNum" sz="quarter" idx="12"/>
          </p:nvPr>
        </p:nvSpPr>
        <p:spPr/>
        <p:txBody>
          <a:bodyPr/>
          <a:lstStyle/>
          <a:p>
            <a:pPr>
              <a:defRPr/>
            </a:pPr>
            <a:fld id="{CCD9E67A-F8E0-4AFA-91AC-5B8E082DFCA0}" type="slidenum">
              <a:rPr lang="en-US" altLang="en-US" smtClean="0"/>
              <a:pPr>
                <a:defRPr/>
              </a:pPr>
              <a:t>32</a:t>
            </a:fld>
            <a:endParaRPr lang="en-US" altLang="en-US" dirty="0"/>
          </a:p>
        </p:txBody>
      </p:sp>
      <p:sp>
        <p:nvSpPr>
          <p:cNvPr id="6" name="Title 5">
            <a:extLst>
              <a:ext uri="{FF2B5EF4-FFF2-40B4-BE49-F238E27FC236}">
                <a16:creationId xmlns:a16="http://schemas.microsoft.com/office/drawing/2014/main" id="{77A1E9E6-B8CC-474C-BE51-84D6AAA6F336}"/>
              </a:ext>
            </a:extLst>
          </p:cNvPr>
          <p:cNvSpPr>
            <a:spLocks noGrp="1"/>
          </p:cNvSpPr>
          <p:nvPr>
            <p:ph type="title"/>
          </p:nvPr>
        </p:nvSpPr>
        <p:spPr/>
        <p:txBody>
          <a:bodyPr/>
          <a:lstStyle/>
          <a:p>
            <a:r>
              <a:rPr lang="en-US" dirty="0"/>
              <a:t>Potential Bonding</a:t>
            </a:r>
          </a:p>
        </p:txBody>
      </p:sp>
      <p:sp>
        <p:nvSpPr>
          <p:cNvPr id="2" name="Rectangle 1">
            <a:extLst>
              <a:ext uri="{FF2B5EF4-FFF2-40B4-BE49-F238E27FC236}">
                <a16:creationId xmlns:a16="http://schemas.microsoft.com/office/drawing/2014/main" id="{FCBEEE14-4D66-40DD-9113-524C6292E121}"/>
              </a:ext>
            </a:extLst>
          </p:cNvPr>
          <p:cNvSpPr/>
          <p:nvPr/>
        </p:nvSpPr>
        <p:spPr>
          <a:xfrm>
            <a:off x="2046422" y="989541"/>
            <a:ext cx="683533" cy="914400"/>
          </a:xfrm>
          <a:prstGeom prst="rect">
            <a:avLst/>
          </a:prstGeom>
          <a:noFill/>
          <a:ln w="38100">
            <a:solidFill>
              <a:srgbClr val="FF6A1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F890640-D18F-024A-A669-7A30DF7CAAB8}"/>
              </a:ext>
            </a:extLst>
          </p:cNvPr>
          <p:cNvSpPr/>
          <p:nvPr/>
        </p:nvSpPr>
        <p:spPr>
          <a:xfrm>
            <a:off x="4576075" y="989541"/>
            <a:ext cx="674300" cy="914400"/>
          </a:xfrm>
          <a:prstGeom prst="rect">
            <a:avLst/>
          </a:prstGeom>
          <a:noFill/>
          <a:ln w="38100">
            <a:solidFill>
              <a:srgbClr val="7E54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02B7418-BDDA-1A9F-D259-8B16E9255E71}"/>
              </a:ext>
            </a:extLst>
          </p:cNvPr>
          <p:cNvSpPr/>
          <p:nvPr/>
        </p:nvSpPr>
        <p:spPr>
          <a:xfrm>
            <a:off x="7096495" y="989541"/>
            <a:ext cx="674300" cy="914400"/>
          </a:xfrm>
          <a:prstGeom prst="rect">
            <a:avLst/>
          </a:prstGeom>
          <a:noFill/>
          <a:ln w="38100">
            <a:solidFill>
              <a:srgbClr val="7688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808EF00-2FA3-10A3-1A0D-084DE4079ED2}"/>
              </a:ext>
            </a:extLst>
          </p:cNvPr>
          <p:cNvPicPr>
            <a:picLocks noChangeAspect="1"/>
          </p:cNvPicPr>
          <p:nvPr/>
        </p:nvPicPr>
        <p:blipFill>
          <a:blip r:embed="rId4"/>
          <a:stretch>
            <a:fillRect/>
          </a:stretch>
        </p:blipFill>
        <p:spPr>
          <a:xfrm>
            <a:off x="1542849" y="2177889"/>
            <a:ext cx="6058302" cy="2216582"/>
          </a:xfrm>
          <a:prstGeom prst="rect">
            <a:avLst/>
          </a:prstGeom>
        </p:spPr>
      </p:pic>
    </p:spTree>
    <p:extLst>
      <p:ext uri="{BB962C8B-B14F-4D97-AF65-F5344CB8AC3E}">
        <p14:creationId xmlns:p14="http://schemas.microsoft.com/office/powerpoint/2010/main" val="114581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B8B6A-D23E-3C38-131F-79AEF28E258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E5FE88-CF87-B343-5E90-9ED2E0E00DFA}"/>
              </a:ext>
            </a:extLst>
          </p:cNvPr>
          <p:cNvSpPr>
            <a:spLocks noGrp="1"/>
          </p:cNvSpPr>
          <p:nvPr>
            <p:ph type="sldNum" sz="quarter" idx="12"/>
          </p:nvPr>
        </p:nvSpPr>
        <p:spPr/>
        <p:txBody>
          <a:bodyPr/>
          <a:lstStyle/>
          <a:p>
            <a:pPr>
              <a:defRPr/>
            </a:pPr>
            <a:fld id="{CCD9E67A-F8E0-4AFA-91AC-5B8E082DFCA0}" type="slidenum">
              <a:rPr lang="en-US" altLang="en-US" smtClean="0"/>
              <a:pPr>
                <a:defRPr/>
              </a:pPr>
              <a:t>33</a:t>
            </a:fld>
            <a:endParaRPr lang="en-US" altLang="en-US" dirty="0"/>
          </a:p>
        </p:txBody>
      </p:sp>
      <p:sp>
        <p:nvSpPr>
          <p:cNvPr id="6" name="Title 5">
            <a:extLst>
              <a:ext uri="{FF2B5EF4-FFF2-40B4-BE49-F238E27FC236}">
                <a16:creationId xmlns:a16="http://schemas.microsoft.com/office/drawing/2014/main" id="{F31E34A6-F245-909B-2F09-ABCACB3B643B}"/>
              </a:ext>
            </a:extLst>
          </p:cNvPr>
          <p:cNvSpPr>
            <a:spLocks noGrp="1"/>
          </p:cNvSpPr>
          <p:nvPr>
            <p:ph type="title"/>
          </p:nvPr>
        </p:nvSpPr>
        <p:spPr/>
        <p:txBody>
          <a:bodyPr/>
          <a:lstStyle/>
          <a:p>
            <a:r>
              <a:rPr lang="en-US" dirty="0"/>
              <a:t>Impact on Median-Valued Home</a:t>
            </a:r>
          </a:p>
        </p:txBody>
      </p:sp>
      <p:sp>
        <p:nvSpPr>
          <p:cNvPr id="7" name="Content Placeholder 6">
            <a:extLst>
              <a:ext uri="{FF2B5EF4-FFF2-40B4-BE49-F238E27FC236}">
                <a16:creationId xmlns:a16="http://schemas.microsoft.com/office/drawing/2014/main" id="{620944C2-B616-B0C6-A378-DF368A0DD136}"/>
              </a:ext>
            </a:extLst>
          </p:cNvPr>
          <p:cNvSpPr txBox="1">
            <a:spLocks/>
          </p:cNvSpPr>
          <p:nvPr/>
        </p:nvSpPr>
        <p:spPr bwMode="auto">
          <a:xfrm>
            <a:off x="6234278" y="1108195"/>
            <a:ext cx="2452522" cy="3659068"/>
          </a:xfrm>
          <a:prstGeom prst="rect">
            <a:avLst/>
          </a:prstGeom>
          <a:noFill/>
          <a:ln w="28575">
            <a:solidFill>
              <a:srgbClr val="FF6A13"/>
            </a:solidFill>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5613" rtl="0" eaLnBrk="0" fontAlgn="base" hangingPunct="0">
              <a:spcBef>
                <a:spcPts val="600"/>
              </a:spcBef>
              <a:spcAft>
                <a:spcPts val="600"/>
              </a:spcAft>
              <a:buFont typeface="Arial" panose="020B0604020202020204" pitchFamily="34" charset="0"/>
              <a:buChar char="•"/>
              <a:defRPr sz="2000" kern="1200">
                <a:solidFill>
                  <a:srgbClr val="595959"/>
                </a:solidFill>
                <a:latin typeface="Gotham-Book" pitchFamily="2" charset="0"/>
                <a:ea typeface="MS PGothic" pitchFamily="34" charset="-128"/>
                <a:cs typeface="Gotham-Book" pitchFamily="2" charset="0"/>
              </a:defRPr>
            </a:lvl1pPr>
            <a:lvl2pPr marL="741363" indent="-285750" algn="l" defTabSz="455613" rtl="0" eaLnBrk="0" fontAlgn="base" hangingPunct="0">
              <a:spcBef>
                <a:spcPts val="600"/>
              </a:spcBef>
              <a:spcAft>
                <a:spcPts val="600"/>
              </a:spcAft>
              <a:buFont typeface="Wingdings" panose="05000000000000000000" pitchFamily="2" charset="2"/>
              <a:buChar char="ü"/>
              <a:defRPr sz="1800" kern="1200">
                <a:solidFill>
                  <a:srgbClr val="595959"/>
                </a:solidFill>
                <a:latin typeface="Gotham-Book" pitchFamily="2" charset="0"/>
                <a:ea typeface="MS PGothic" pitchFamily="34" charset="-128"/>
                <a:cs typeface="Gotham-Book" pitchFamily="2" charset="0"/>
              </a:defRPr>
            </a:lvl2pPr>
            <a:lvl3pPr marL="1141413" indent="-227013" algn="l" defTabSz="455613" rtl="0" eaLnBrk="0" fontAlgn="base" hangingPunct="0">
              <a:spcBef>
                <a:spcPts val="600"/>
              </a:spcBef>
              <a:spcAft>
                <a:spcPts val="600"/>
              </a:spcAft>
              <a:buFont typeface="Wingdings" panose="05000000000000000000" pitchFamily="2" charset="2"/>
              <a:buChar char="Ø"/>
              <a:defRPr sz="1600" kern="1200">
                <a:solidFill>
                  <a:srgbClr val="595959"/>
                </a:solidFill>
                <a:latin typeface="Gotham-Book" pitchFamily="2" charset="0"/>
                <a:ea typeface="MS PGothic" pitchFamily="34" charset="-128"/>
                <a:cs typeface="Gotham-Book" pitchFamily="2" charset="0"/>
              </a:defRPr>
            </a:lvl3pPr>
            <a:lvl4pPr marL="1598613" indent="-227013" algn="l" defTabSz="455613" rtl="0" eaLnBrk="0" fontAlgn="base" hangingPunct="0">
              <a:spcBef>
                <a:spcPts val="500"/>
              </a:spcBef>
              <a:spcAft>
                <a:spcPct val="0"/>
              </a:spcAft>
              <a:buFont typeface="Arial" panose="020B0604020202020204" pitchFamily="34" charset="0"/>
              <a:buChar char="–"/>
              <a:defRPr sz="1200" kern="1200">
                <a:solidFill>
                  <a:srgbClr val="595959"/>
                </a:solidFill>
                <a:latin typeface="Gotham-Book" pitchFamily="2" charset="0"/>
                <a:ea typeface="MS PGothic" pitchFamily="34" charset="-128"/>
                <a:cs typeface="Gotham-Book" pitchFamily="2" charset="0"/>
              </a:defRPr>
            </a:lvl4pPr>
            <a:lvl5pPr marL="2055813" indent="-227013" algn="l" defTabSz="455613" rtl="0" eaLnBrk="0" fontAlgn="base" hangingPunct="0">
              <a:spcBef>
                <a:spcPts val="500"/>
              </a:spcBef>
              <a:spcAft>
                <a:spcPct val="0"/>
              </a:spcAft>
              <a:buFont typeface="Arial" panose="020B0604020202020204" pitchFamily="34" charset="0"/>
              <a:buChar char="»"/>
              <a:defRPr sz="1200" kern="1200">
                <a:solidFill>
                  <a:srgbClr val="595959"/>
                </a:solidFill>
                <a:latin typeface="Gotham-Book" pitchFamily="2" charset="0"/>
                <a:ea typeface="MS PGothic" pitchFamily="34" charset="-128"/>
                <a:cs typeface="Gotham-Book" pitchFamily="2"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SzPct val="150000"/>
              <a:buNone/>
            </a:pPr>
            <a:r>
              <a:rPr lang="en-US" sz="1500" dirty="0">
                <a:latin typeface="Gotham-Medium" pitchFamily="50" charset="0"/>
              </a:rPr>
              <a:t>Next 10 Years</a:t>
            </a:r>
          </a:p>
          <a:p>
            <a:pPr>
              <a:buSzPct val="150000"/>
            </a:pPr>
            <a:r>
              <a:rPr lang="en-US" sz="1500" dirty="0"/>
              <a:t>State law changes impact Residential Homesteads</a:t>
            </a:r>
          </a:p>
          <a:p>
            <a:pPr>
              <a:buSzPct val="150000"/>
            </a:pPr>
            <a:r>
              <a:rPr lang="en-US" sz="1500" dirty="0"/>
              <a:t>2026: </a:t>
            </a:r>
            <a:r>
              <a:rPr lang="en-US" sz="1500" dirty="0">
                <a:solidFill>
                  <a:srgbClr val="FF6A13"/>
                </a:solidFill>
              </a:rPr>
              <a:t>$129/year ($11/$.36) </a:t>
            </a:r>
            <a:r>
              <a:rPr lang="en-US" sz="1500" dirty="0"/>
              <a:t>= 8.4%</a:t>
            </a:r>
          </a:p>
          <a:p>
            <a:pPr>
              <a:buSzPct val="150000"/>
            </a:pPr>
            <a:r>
              <a:rPr lang="en-US" sz="1500" dirty="0"/>
              <a:t>2027: </a:t>
            </a:r>
            <a:r>
              <a:rPr lang="en-US" sz="1500" dirty="0">
                <a:solidFill>
                  <a:srgbClr val="FF6A13"/>
                </a:solidFill>
              </a:rPr>
              <a:t>$139/year ($12/$.39) </a:t>
            </a:r>
            <a:r>
              <a:rPr lang="en-US" sz="1500" dirty="0"/>
              <a:t>= 7.3%</a:t>
            </a:r>
          </a:p>
          <a:p>
            <a:pPr>
              <a:buSzPct val="150000"/>
            </a:pPr>
            <a:r>
              <a:rPr lang="en-US" sz="1500" dirty="0"/>
              <a:t>2028: </a:t>
            </a:r>
            <a:r>
              <a:rPr lang="en-US" sz="1500" dirty="0">
                <a:solidFill>
                  <a:srgbClr val="FF6A13"/>
                </a:solidFill>
              </a:rPr>
              <a:t>$146/year ($12/$.40) </a:t>
            </a:r>
            <a:r>
              <a:rPr lang="en-US" sz="1500" dirty="0"/>
              <a:t>= 8.4%</a:t>
            </a:r>
          </a:p>
          <a:p>
            <a:pPr>
              <a:buSzPct val="150000"/>
            </a:pPr>
            <a:r>
              <a:rPr lang="en-US" sz="1500" dirty="0"/>
              <a:t>Other Years: $94/year average</a:t>
            </a:r>
            <a:endParaRPr lang="en-US" sz="1500" dirty="0">
              <a:highlight>
                <a:srgbClr val="FFFF00"/>
              </a:highlight>
            </a:endParaRPr>
          </a:p>
        </p:txBody>
      </p:sp>
      <p:sp>
        <p:nvSpPr>
          <p:cNvPr id="2" name="TextBox 1">
            <a:extLst>
              <a:ext uri="{FF2B5EF4-FFF2-40B4-BE49-F238E27FC236}">
                <a16:creationId xmlns:a16="http://schemas.microsoft.com/office/drawing/2014/main" id="{E40EB763-321A-3A00-11D7-08EE5F28E1AC}"/>
              </a:ext>
            </a:extLst>
          </p:cNvPr>
          <p:cNvSpPr txBox="1"/>
          <p:nvPr/>
        </p:nvSpPr>
        <p:spPr>
          <a:xfrm>
            <a:off x="457198" y="3697919"/>
            <a:ext cx="5777079" cy="230832"/>
          </a:xfrm>
          <a:prstGeom prst="rect">
            <a:avLst/>
          </a:prstGeom>
          <a:noFill/>
        </p:spPr>
        <p:txBody>
          <a:bodyPr wrap="square" rtlCol="0">
            <a:spAutoFit/>
          </a:bodyPr>
          <a:lstStyle/>
          <a:p>
            <a:pPr>
              <a:buSzPct val="150000"/>
            </a:pPr>
            <a:r>
              <a:rPr lang="en-US" sz="900" dirty="0">
                <a:solidFill>
                  <a:srgbClr val="595959"/>
                </a:solidFill>
                <a:latin typeface="Gotham Book" pitchFamily="50" charset="0"/>
              </a:rPr>
              <a:t>Assumes 2% annual increase in existing property values</a:t>
            </a:r>
          </a:p>
        </p:txBody>
      </p:sp>
      <p:pic>
        <p:nvPicPr>
          <p:cNvPr id="3" name="Picture 2">
            <a:extLst>
              <a:ext uri="{FF2B5EF4-FFF2-40B4-BE49-F238E27FC236}">
                <a16:creationId xmlns:a16="http://schemas.microsoft.com/office/drawing/2014/main" id="{F5E9A251-3748-648F-6D3F-FF197833BC57}"/>
              </a:ext>
            </a:extLst>
          </p:cNvPr>
          <p:cNvPicPr>
            <a:picLocks noChangeAspect="1"/>
          </p:cNvPicPr>
          <p:nvPr/>
        </p:nvPicPr>
        <p:blipFill>
          <a:blip r:embed="rId3"/>
          <a:stretch>
            <a:fillRect/>
          </a:stretch>
        </p:blipFill>
        <p:spPr>
          <a:xfrm>
            <a:off x="457197" y="1034919"/>
            <a:ext cx="5557748" cy="2736276"/>
          </a:xfrm>
          <a:prstGeom prst="rect">
            <a:avLst/>
          </a:prstGeom>
        </p:spPr>
      </p:pic>
    </p:spTree>
    <p:extLst>
      <p:ext uri="{BB962C8B-B14F-4D97-AF65-F5344CB8AC3E}">
        <p14:creationId xmlns:p14="http://schemas.microsoft.com/office/powerpoint/2010/main" val="2314289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66A12D-C828-48F3-A4B3-5D5536C20770}"/>
              </a:ext>
            </a:extLst>
          </p:cNvPr>
          <p:cNvSpPr>
            <a:spLocks noGrp="1"/>
          </p:cNvSpPr>
          <p:nvPr>
            <p:ph type="sldNum" sz="quarter" idx="12"/>
          </p:nvPr>
        </p:nvSpPr>
        <p:spPr/>
        <p:txBody>
          <a:bodyPr/>
          <a:lstStyle/>
          <a:p>
            <a:pPr>
              <a:defRPr/>
            </a:pPr>
            <a:fld id="{CCD9E67A-F8E0-4AFA-91AC-5B8E082DFCA0}" type="slidenum">
              <a:rPr lang="en-US" altLang="en-US" smtClean="0"/>
              <a:pPr>
                <a:defRPr/>
              </a:pPr>
              <a:t>34</a:t>
            </a:fld>
            <a:endParaRPr lang="en-US" altLang="en-US" dirty="0"/>
          </a:p>
        </p:txBody>
      </p:sp>
      <p:sp>
        <p:nvSpPr>
          <p:cNvPr id="7" name="Content Placeholder 6">
            <a:extLst>
              <a:ext uri="{FF2B5EF4-FFF2-40B4-BE49-F238E27FC236}">
                <a16:creationId xmlns:a16="http://schemas.microsoft.com/office/drawing/2014/main" id="{78F52F36-42AB-40FE-AF32-93105CDB9A02}"/>
              </a:ext>
            </a:extLst>
          </p:cNvPr>
          <p:cNvSpPr>
            <a:spLocks noGrp="1"/>
          </p:cNvSpPr>
          <p:nvPr>
            <p:ph sz="quarter" idx="13"/>
          </p:nvPr>
        </p:nvSpPr>
        <p:spPr/>
        <p:txBody>
          <a:bodyPr>
            <a:normAutofit/>
          </a:bodyPr>
          <a:lstStyle/>
          <a:p>
            <a:pPr>
              <a:lnSpc>
                <a:spcPct val="120000"/>
              </a:lnSpc>
              <a:spcBef>
                <a:spcPts val="0"/>
              </a:spcBef>
            </a:pPr>
            <a:r>
              <a:rPr lang="en-US" sz="1800" dirty="0"/>
              <a:t>The FMP Update responds to the strategic direction of the City Council as well as the needs of the Burnsville community</a:t>
            </a:r>
          </a:p>
          <a:p>
            <a:pPr lvl="1">
              <a:lnSpc>
                <a:spcPct val="120000"/>
              </a:lnSpc>
              <a:spcBef>
                <a:spcPts val="0"/>
              </a:spcBef>
            </a:pPr>
            <a:r>
              <a:rPr lang="en-US" sz="1600" dirty="0"/>
              <a:t>Some of the issues may take a few year to address</a:t>
            </a:r>
          </a:p>
          <a:p>
            <a:pPr lvl="1">
              <a:lnSpc>
                <a:spcPct val="120000"/>
              </a:lnSpc>
              <a:spcBef>
                <a:spcPts val="0"/>
              </a:spcBef>
            </a:pPr>
            <a:r>
              <a:rPr lang="en-US" sz="1600" dirty="0"/>
              <a:t>Biggest impact found in 2025 through 2027</a:t>
            </a:r>
          </a:p>
          <a:p>
            <a:pPr>
              <a:lnSpc>
                <a:spcPct val="120000"/>
              </a:lnSpc>
              <a:spcBef>
                <a:spcPts val="0"/>
              </a:spcBef>
            </a:pPr>
            <a:r>
              <a:rPr lang="en-US" sz="1800" dirty="0"/>
              <a:t>Need to balance financial needs with Strategic Priorities</a:t>
            </a:r>
          </a:p>
          <a:p>
            <a:pPr lvl="1">
              <a:lnSpc>
                <a:spcPct val="120000"/>
              </a:lnSpc>
              <a:spcBef>
                <a:spcPts val="0"/>
              </a:spcBef>
            </a:pPr>
            <a:r>
              <a:rPr lang="en-US" sz="1600" dirty="0"/>
              <a:t>Non-binding property tax levy changes in effect until 2027</a:t>
            </a:r>
          </a:p>
          <a:p>
            <a:pPr lvl="1">
              <a:lnSpc>
                <a:spcPct val="120000"/>
              </a:lnSpc>
              <a:spcBef>
                <a:spcPts val="0"/>
              </a:spcBef>
            </a:pPr>
            <a:r>
              <a:rPr lang="en-US" sz="1600" dirty="0"/>
              <a:t>Limited property tax support debt for capital projects to reduce tax impact</a:t>
            </a:r>
          </a:p>
          <a:p>
            <a:pPr lvl="1">
              <a:lnSpc>
                <a:spcPct val="120000"/>
              </a:lnSpc>
              <a:spcBef>
                <a:spcPts val="0"/>
              </a:spcBef>
            </a:pPr>
            <a:r>
              <a:rPr lang="en-US" sz="1600" dirty="0"/>
              <a:t>Monitor the balances of various funds</a:t>
            </a:r>
          </a:p>
          <a:p>
            <a:pPr lvl="1">
              <a:lnSpc>
                <a:spcPct val="120000"/>
              </a:lnSpc>
              <a:spcBef>
                <a:spcPts val="0"/>
              </a:spcBef>
            </a:pPr>
            <a:endParaRPr lang="en-US" sz="1600" dirty="0"/>
          </a:p>
        </p:txBody>
      </p:sp>
      <p:sp>
        <p:nvSpPr>
          <p:cNvPr id="6" name="Title 5">
            <a:extLst>
              <a:ext uri="{FF2B5EF4-FFF2-40B4-BE49-F238E27FC236}">
                <a16:creationId xmlns:a16="http://schemas.microsoft.com/office/drawing/2014/main" id="{FF35B3ED-0037-4381-958F-4BF433E2717B}"/>
              </a:ext>
            </a:extLst>
          </p:cNvPr>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2246135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F52B6C-73E9-440B-AD81-8BD440BF9942}"/>
              </a:ext>
            </a:extLst>
          </p:cNvPr>
          <p:cNvSpPr>
            <a:spLocks noGrp="1"/>
          </p:cNvSpPr>
          <p:nvPr>
            <p:ph type="sldNum" sz="quarter" idx="17"/>
          </p:nvPr>
        </p:nvSpPr>
        <p:spPr/>
        <p:txBody>
          <a:bodyPr/>
          <a:lstStyle/>
          <a:p>
            <a:pPr>
              <a:defRPr/>
            </a:pPr>
            <a:fld id="{CCD9E67A-F8E0-4AFA-91AC-5B8E082DFCA0}" type="slidenum">
              <a:rPr lang="en-US" altLang="en-US" smtClean="0"/>
              <a:pPr>
                <a:defRPr/>
              </a:pPr>
              <a:t>35</a:t>
            </a:fld>
            <a:endParaRPr lang="en-US" altLang="en-US" dirty="0"/>
          </a:p>
        </p:txBody>
      </p:sp>
      <p:sp>
        <p:nvSpPr>
          <p:cNvPr id="6" name="Rectangle 5">
            <a:extLst>
              <a:ext uri="{FF2B5EF4-FFF2-40B4-BE49-F238E27FC236}">
                <a16:creationId xmlns:a16="http://schemas.microsoft.com/office/drawing/2014/main" id="{84E12F12-18FD-4884-9179-46E2748D1A89}"/>
              </a:ext>
            </a:extLst>
          </p:cNvPr>
          <p:cNvSpPr/>
          <p:nvPr/>
        </p:nvSpPr>
        <p:spPr>
          <a:xfrm>
            <a:off x="349624" y="788894"/>
            <a:ext cx="8337176" cy="2746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A map of africa with different patterns&#10;&#10;AI-generated content may be incorrect.">
            <a:extLst>
              <a:ext uri="{FF2B5EF4-FFF2-40B4-BE49-F238E27FC236}">
                <a16:creationId xmlns:a16="http://schemas.microsoft.com/office/drawing/2014/main" id="{7AD2D058-4ADB-8AF4-DF01-1A17F506FBCD}"/>
              </a:ext>
            </a:extLst>
          </p:cNvPr>
          <p:cNvPicPr>
            <a:picLocks noChangeAspect="1"/>
          </p:cNvPicPr>
          <p:nvPr/>
        </p:nvPicPr>
        <p:blipFill>
          <a:blip r:embed="rId3"/>
          <a:stretch>
            <a:fillRect/>
          </a:stretch>
        </p:blipFill>
        <p:spPr>
          <a:xfrm>
            <a:off x="2171655" y="258417"/>
            <a:ext cx="4800690" cy="4626665"/>
          </a:xfrm>
          <a:prstGeom prst="rect">
            <a:avLst/>
          </a:prstGeom>
          <a:ln w="28575">
            <a:solidFill>
              <a:srgbClr val="595959"/>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74495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E2100F-F7DC-49BD-9D8D-9DFB4FEE3530}"/>
              </a:ext>
            </a:extLst>
          </p:cNvPr>
          <p:cNvSpPr>
            <a:spLocks noGrp="1"/>
          </p:cNvSpPr>
          <p:nvPr>
            <p:ph type="title"/>
          </p:nvPr>
        </p:nvSpPr>
        <p:spPr/>
        <p:txBody>
          <a:bodyPr/>
          <a:lstStyle/>
          <a:p>
            <a:r>
              <a:rPr lang="en-US" dirty="0"/>
              <a:t>Thank you!  Questions?</a:t>
            </a:r>
          </a:p>
        </p:txBody>
      </p:sp>
      <p:sp>
        <p:nvSpPr>
          <p:cNvPr id="4" name="Slide Number Placeholder 3">
            <a:extLst>
              <a:ext uri="{FF2B5EF4-FFF2-40B4-BE49-F238E27FC236}">
                <a16:creationId xmlns:a16="http://schemas.microsoft.com/office/drawing/2014/main" id="{DCC1DF36-1514-4796-80D9-F796BD39CE83}"/>
              </a:ext>
            </a:extLst>
          </p:cNvPr>
          <p:cNvSpPr>
            <a:spLocks noGrp="1"/>
          </p:cNvSpPr>
          <p:nvPr>
            <p:ph type="sldNum" sz="quarter" idx="12"/>
          </p:nvPr>
        </p:nvSpPr>
        <p:spPr/>
        <p:txBody>
          <a:bodyPr/>
          <a:lstStyle/>
          <a:p>
            <a:pPr>
              <a:defRPr/>
            </a:pPr>
            <a:fld id="{CCD9E67A-F8E0-4AFA-91AC-5B8E082DFCA0}" type="slidenum">
              <a:rPr lang="en-US" altLang="en-US" smtClean="0"/>
              <a:pPr>
                <a:defRPr/>
              </a:pPr>
              <a:t>36</a:t>
            </a:fld>
            <a:endParaRPr lang="en-US" altLang="en-US" dirty="0"/>
          </a:p>
        </p:txBody>
      </p:sp>
      <p:sp>
        <p:nvSpPr>
          <p:cNvPr id="3" name="Text Placeholder 2">
            <a:extLst>
              <a:ext uri="{FF2B5EF4-FFF2-40B4-BE49-F238E27FC236}">
                <a16:creationId xmlns:a16="http://schemas.microsoft.com/office/drawing/2014/main" id="{C6F37214-74B3-5D9E-32FF-2D4777BFF8B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5939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521792-4FF4-4813-89CC-09DE8D979F0A}"/>
              </a:ext>
            </a:extLst>
          </p:cNvPr>
          <p:cNvSpPr>
            <a:spLocks noGrp="1"/>
          </p:cNvSpPr>
          <p:nvPr>
            <p:ph type="sldNum" sz="quarter" idx="12"/>
          </p:nvPr>
        </p:nvSpPr>
        <p:spPr/>
        <p:txBody>
          <a:bodyPr/>
          <a:lstStyle/>
          <a:p>
            <a:pPr>
              <a:defRPr/>
            </a:pPr>
            <a:fld id="{CCD9E67A-F8E0-4AFA-91AC-5B8E082DFCA0}" type="slidenum">
              <a:rPr lang="en-US" altLang="en-US" smtClean="0"/>
              <a:pPr>
                <a:defRPr/>
              </a:pPr>
              <a:t>4</a:t>
            </a:fld>
            <a:endParaRPr lang="en-US" altLang="en-US" dirty="0"/>
          </a:p>
        </p:txBody>
      </p:sp>
      <p:sp>
        <p:nvSpPr>
          <p:cNvPr id="7" name="Content Placeholder 6">
            <a:extLst>
              <a:ext uri="{FF2B5EF4-FFF2-40B4-BE49-F238E27FC236}">
                <a16:creationId xmlns:a16="http://schemas.microsoft.com/office/drawing/2014/main" id="{E0F084E3-54E2-4525-88C6-717FAC62E5A2}"/>
              </a:ext>
            </a:extLst>
          </p:cNvPr>
          <p:cNvSpPr>
            <a:spLocks noGrp="1"/>
          </p:cNvSpPr>
          <p:nvPr>
            <p:ph sz="quarter" idx="13"/>
          </p:nvPr>
        </p:nvSpPr>
        <p:spPr>
          <a:xfrm>
            <a:off x="713066" y="1313829"/>
            <a:ext cx="3657905" cy="2814637"/>
          </a:xfrm>
          <a:noFill/>
          <a:ln w="38100">
            <a:solidFill>
              <a:srgbClr val="003A70"/>
            </a:solidFill>
          </a:ln>
        </p:spPr>
        <p:txBody>
          <a:bodyPr/>
          <a:lstStyle/>
          <a:p>
            <a:pPr>
              <a:spcBef>
                <a:spcPts val="0"/>
              </a:spcBef>
              <a:buClr>
                <a:srgbClr val="FF6A13"/>
              </a:buClr>
              <a:buSzPct val="105000"/>
              <a:buFont typeface="Wingdings 2" panose="05020102010507070707" pitchFamily="18" charset="2"/>
              <a:buChar char=""/>
            </a:pPr>
            <a:r>
              <a:rPr lang="en-US" sz="1800" dirty="0"/>
              <a:t>General</a:t>
            </a:r>
          </a:p>
          <a:p>
            <a:pPr>
              <a:spcBef>
                <a:spcPts val="0"/>
              </a:spcBef>
              <a:buClr>
                <a:srgbClr val="FF6A13"/>
              </a:buClr>
              <a:buSzPct val="105000"/>
              <a:buFont typeface="Wingdings 2" panose="05020102010507070707" pitchFamily="18" charset="2"/>
              <a:buChar char=""/>
            </a:pPr>
            <a:r>
              <a:rPr lang="en-US" sz="1800" dirty="0"/>
              <a:t>EDA</a:t>
            </a:r>
          </a:p>
          <a:p>
            <a:pPr>
              <a:spcBef>
                <a:spcPts val="0"/>
              </a:spcBef>
              <a:buClr>
                <a:srgbClr val="FF6A13"/>
              </a:buClr>
              <a:buSzPct val="105000"/>
              <a:buFont typeface="Wingdings 2" panose="05020102010507070707" pitchFamily="18" charset="2"/>
              <a:buChar char=""/>
            </a:pPr>
            <a:r>
              <a:rPr lang="en-US" sz="1800" dirty="0"/>
              <a:t>Cable Franchise Fee</a:t>
            </a:r>
          </a:p>
          <a:p>
            <a:pPr indent="-279400">
              <a:spcBef>
                <a:spcPts val="0"/>
              </a:spcBef>
            </a:pPr>
            <a:r>
              <a:rPr lang="en-US" sz="1800" dirty="0"/>
              <a:t>Forestry</a:t>
            </a:r>
          </a:p>
          <a:p>
            <a:pPr>
              <a:spcBef>
                <a:spcPts val="0"/>
              </a:spcBef>
              <a:buClr>
                <a:srgbClr val="FF6A13"/>
              </a:buClr>
              <a:buSzPct val="105000"/>
              <a:buFont typeface="Wingdings 2" panose="05020102010507070707" pitchFamily="18" charset="2"/>
              <a:buChar char=""/>
            </a:pPr>
            <a:r>
              <a:rPr lang="en-US" sz="1800" dirty="0"/>
              <a:t>Facilities Capital</a:t>
            </a:r>
          </a:p>
          <a:p>
            <a:pPr>
              <a:spcBef>
                <a:spcPts val="0"/>
              </a:spcBef>
              <a:buClr>
                <a:srgbClr val="FF6A13"/>
              </a:buClr>
              <a:buSzPct val="105000"/>
              <a:buFont typeface="Wingdings 2" panose="05020102010507070707" pitchFamily="18" charset="2"/>
              <a:buChar char=""/>
            </a:pPr>
            <a:r>
              <a:rPr lang="en-US" sz="1800" dirty="0"/>
              <a:t>Parks Renovation</a:t>
            </a:r>
          </a:p>
          <a:p>
            <a:pPr>
              <a:spcBef>
                <a:spcPts val="0"/>
              </a:spcBef>
              <a:buClr>
                <a:srgbClr val="FF6A13"/>
              </a:buClr>
              <a:buSzPct val="105000"/>
              <a:buFont typeface="Wingdings 2" panose="05020102010507070707" pitchFamily="18" charset="2"/>
              <a:buChar char=""/>
            </a:pPr>
            <a:r>
              <a:rPr lang="en-US" sz="1800" dirty="0"/>
              <a:t>Parks Investment (New!)</a:t>
            </a:r>
          </a:p>
          <a:p>
            <a:pPr>
              <a:spcBef>
                <a:spcPts val="0"/>
              </a:spcBef>
              <a:buClr>
                <a:srgbClr val="FF6A13"/>
              </a:buClr>
              <a:buSzPct val="105000"/>
              <a:buFont typeface="Wingdings 2" panose="05020102010507070707" pitchFamily="18" charset="2"/>
              <a:buChar char=""/>
            </a:pPr>
            <a:r>
              <a:rPr lang="en-US" sz="1800" dirty="0"/>
              <a:t>Equipment and Vehicle</a:t>
            </a:r>
          </a:p>
        </p:txBody>
      </p:sp>
      <p:sp>
        <p:nvSpPr>
          <p:cNvPr id="6" name="Title 5">
            <a:extLst>
              <a:ext uri="{FF2B5EF4-FFF2-40B4-BE49-F238E27FC236}">
                <a16:creationId xmlns:a16="http://schemas.microsoft.com/office/drawing/2014/main" id="{B73E0766-2038-40D6-8899-D18F8D806376}"/>
              </a:ext>
            </a:extLst>
          </p:cNvPr>
          <p:cNvSpPr>
            <a:spLocks noGrp="1"/>
          </p:cNvSpPr>
          <p:nvPr>
            <p:ph type="title"/>
          </p:nvPr>
        </p:nvSpPr>
        <p:spPr/>
        <p:txBody>
          <a:bodyPr/>
          <a:lstStyle/>
          <a:p>
            <a:r>
              <a:rPr lang="en-US" dirty="0"/>
              <a:t>FMP Update Funds</a:t>
            </a:r>
          </a:p>
        </p:txBody>
      </p:sp>
      <p:sp>
        <p:nvSpPr>
          <p:cNvPr id="5" name="Content Placeholder 6">
            <a:extLst>
              <a:ext uri="{FF2B5EF4-FFF2-40B4-BE49-F238E27FC236}">
                <a16:creationId xmlns:a16="http://schemas.microsoft.com/office/drawing/2014/main" id="{2C931B70-E2FD-4326-8098-9A329A6A3668}"/>
              </a:ext>
            </a:extLst>
          </p:cNvPr>
          <p:cNvSpPr txBox="1">
            <a:spLocks/>
          </p:cNvSpPr>
          <p:nvPr/>
        </p:nvSpPr>
        <p:spPr bwMode="auto">
          <a:xfrm>
            <a:off x="4773030" y="1312948"/>
            <a:ext cx="3657905" cy="2815518"/>
          </a:xfrm>
          <a:prstGeom prst="rect">
            <a:avLst/>
          </a:prstGeom>
          <a:noFill/>
          <a:ln w="38100">
            <a:solidFill>
              <a:srgbClr val="003A70"/>
            </a:solidFill>
          </a:ln>
        </p:spPr>
        <p:txBody>
          <a:bodyPr vert="horz" wrap="square" lIns="91440" tIns="45720" rIns="91440" bIns="45720" numCol="1" anchor="t" anchorCtr="0" compatLnSpc="1">
            <a:prstTxWarp prst="textNoShape">
              <a:avLst/>
            </a:prstTxWarp>
          </a:bodyPr>
          <a:lstStyle>
            <a:lvl1pPr marL="342900" indent="-342900" algn="l" defTabSz="455613" rtl="0" eaLnBrk="0" fontAlgn="base" hangingPunct="0">
              <a:spcBef>
                <a:spcPts val="600"/>
              </a:spcBef>
              <a:spcAft>
                <a:spcPts val="600"/>
              </a:spcAft>
              <a:buFont typeface="Arial" panose="020B0604020202020204" pitchFamily="34" charset="0"/>
              <a:buChar char="•"/>
              <a:defRPr sz="2000" kern="1200">
                <a:solidFill>
                  <a:srgbClr val="595959"/>
                </a:solidFill>
                <a:latin typeface="Gotham-Book" pitchFamily="2" charset="0"/>
                <a:ea typeface="MS PGothic" pitchFamily="34" charset="-128"/>
                <a:cs typeface="Gotham-Book" pitchFamily="2" charset="0"/>
              </a:defRPr>
            </a:lvl1pPr>
            <a:lvl2pPr marL="741363" indent="-285750" algn="l" defTabSz="455613" rtl="0" eaLnBrk="0" fontAlgn="base" hangingPunct="0">
              <a:spcBef>
                <a:spcPts val="600"/>
              </a:spcBef>
              <a:spcAft>
                <a:spcPts val="600"/>
              </a:spcAft>
              <a:buFont typeface="Wingdings" panose="05000000000000000000" pitchFamily="2" charset="2"/>
              <a:buChar char="ü"/>
              <a:defRPr sz="1800" kern="1200">
                <a:solidFill>
                  <a:srgbClr val="595959"/>
                </a:solidFill>
                <a:latin typeface="Gotham-Book" pitchFamily="2" charset="0"/>
                <a:ea typeface="MS PGothic" pitchFamily="34" charset="-128"/>
                <a:cs typeface="Gotham-Book" pitchFamily="2" charset="0"/>
              </a:defRPr>
            </a:lvl2pPr>
            <a:lvl3pPr marL="1141413" indent="-227013" algn="l" defTabSz="455613" rtl="0" eaLnBrk="0" fontAlgn="base" hangingPunct="0">
              <a:spcBef>
                <a:spcPts val="600"/>
              </a:spcBef>
              <a:spcAft>
                <a:spcPts val="600"/>
              </a:spcAft>
              <a:buFont typeface="Wingdings" panose="05000000000000000000" pitchFamily="2" charset="2"/>
              <a:buChar char="Ø"/>
              <a:defRPr sz="1600" kern="1200">
                <a:solidFill>
                  <a:srgbClr val="595959"/>
                </a:solidFill>
                <a:latin typeface="Gotham-Book" pitchFamily="2" charset="0"/>
                <a:ea typeface="MS PGothic" pitchFamily="34" charset="-128"/>
                <a:cs typeface="Gotham-Book" pitchFamily="2" charset="0"/>
              </a:defRPr>
            </a:lvl3pPr>
            <a:lvl4pPr marL="1598613" indent="-227013" algn="l" defTabSz="455613" rtl="0" eaLnBrk="0" fontAlgn="base" hangingPunct="0">
              <a:spcBef>
                <a:spcPts val="500"/>
              </a:spcBef>
              <a:spcAft>
                <a:spcPct val="0"/>
              </a:spcAft>
              <a:buFont typeface="Arial" panose="020B0604020202020204" pitchFamily="34" charset="0"/>
              <a:buChar char="–"/>
              <a:defRPr sz="1200" kern="1200">
                <a:solidFill>
                  <a:srgbClr val="595959"/>
                </a:solidFill>
                <a:latin typeface="Gotham-Book" pitchFamily="2" charset="0"/>
                <a:ea typeface="MS PGothic" pitchFamily="34" charset="-128"/>
                <a:cs typeface="Gotham-Book" pitchFamily="2" charset="0"/>
              </a:defRPr>
            </a:lvl4pPr>
            <a:lvl5pPr marL="2055813" indent="-227013" algn="l" defTabSz="455613" rtl="0" eaLnBrk="0" fontAlgn="base" hangingPunct="0">
              <a:spcBef>
                <a:spcPts val="500"/>
              </a:spcBef>
              <a:spcAft>
                <a:spcPct val="0"/>
              </a:spcAft>
              <a:buFont typeface="Arial" panose="020B0604020202020204" pitchFamily="34" charset="0"/>
              <a:buChar char="»"/>
              <a:defRPr sz="1200" kern="1200">
                <a:solidFill>
                  <a:srgbClr val="595959"/>
                </a:solidFill>
                <a:latin typeface="Gotham-Book" pitchFamily="2" charset="0"/>
                <a:ea typeface="MS PGothic" pitchFamily="34" charset="-128"/>
                <a:cs typeface="Gotham-Book" pitchFamily="2"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Clr>
                <a:srgbClr val="FF6A13"/>
              </a:buClr>
              <a:buSzPct val="105000"/>
              <a:buFont typeface="Wingdings 2" panose="05020102010507070707" pitchFamily="18" charset="2"/>
              <a:buChar char=""/>
            </a:pPr>
            <a:r>
              <a:rPr lang="en-US" sz="1800" dirty="0"/>
              <a:t>Information Technology</a:t>
            </a:r>
          </a:p>
          <a:p>
            <a:pPr>
              <a:spcBef>
                <a:spcPts val="0"/>
              </a:spcBef>
              <a:buClr>
                <a:srgbClr val="FF6A13"/>
              </a:buClr>
              <a:buSzPct val="105000"/>
              <a:buFont typeface="Wingdings 2" panose="05020102010507070707" pitchFamily="18" charset="2"/>
              <a:buChar char=""/>
            </a:pPr>
            <a:r>
              <a:rPr lang="en-US" sz="1800" dirty="0"/>
              <a:t>Infrastructure Trust</a:t>
            </a:r>
          </a:p>
          <a:p>
            <a:pPr indent="-279400">
              <a:spcBef>
                <a:spcPts val="0"/>
              </a:spcBef>
            </a:pPr>
            <a:r>
              <a:rPr lang="en-US" sz="1800" dirty="0"/>
              <a:t>Street Revolving</a:t>
            </a:r>
          </a:p>
          <a:p>
            <a:pPr indent="-279400">
              <a:spcBef>
                <a:spcPts val="0"/>
              </a:spcBef>
            </a:pPr>
            <a:r>
              <a:rPr lang="en-US" sz="1800" dirty="0"/>
              <a:t>Improvement Construction</a:t>
            </a:r>
          </a:p>
          <a:p>
            <a:pPr>
              <a:spcBef>
                <a:spcPts val="0"/>
              </a:spcBef>
              <a:buClr>
                <a:srgbClr val="FF6A13"/>
              </a:buClr>
              <a:buSzPct val="105000"/>
              <a:buFont typeface="Wingdings 2" panose="05020102010507070707" pitchFamily="18" charset="2"/>
              <a:buChar char=""/>
            </a:pPr>
            <a:r>
              <a:rPr lang="en-US" sz="1800" dirty="0"/>
              <a:t>Ames Center</a:t>
            </a:r>
          </a:p>
          <a:p>
            <a:pPr>
              <a:spcBef>
                <a:spcPts val="0"/>
              </a:spcBef>
              <a:buClr>
                <a:srgbClr val="FF6A13"/>
              </a:buClr>
              <a:buSzPct val="105000"/>
              <a:buFont typeface="Wingdings 2" panose="05020102010507070707" pitchFamily="18" charset="2"/>
              <a:buChar char=""/>
            </a:pPr>
            <a:r>
              <a:rPr lang="en-US" sz="1800" dirty="0"/>
              <a:t>Golf Course</a:t>
            </a:r>
          </a:p>
          <a:p>
            <a:pPr>
              <a:spcBef>
                <a:spcPts val="0"/>
              </a:spcBef>
              <a:buClr>
                <a:srgbClr val="FF6A13"/>
              </a:buClr>
              <a:buSzPct val="105000"/>
              <a:buFont typeface="Wingdings 2" panose="05020102010507070707" pitchFamily="18" charset="2"/>
              <a:buChar char=""/>
            </a:pPr>
            <a:r>
              <a:rPr lang="en-US" sz="1800" dirty="0"/>
              <a:t>Ice Center</a:t>
            </a:r>
          </a:p>
        </p:txBody>
      </p:sp>
    </p:spTree>
    <p:extLst>
      <p:ext uri="{BB962C8B-B14F-4D97-AF65-F5344CB8AC3E}">
        <p14:creationId xmlns:p14="http://schemas.microsoft.com/office/powerpoint/2010/main" val="215124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7">
                                            <p:txEl>
                                              <p:pRg st="4" end="4"/>
                                            </p:txEl>
                                          </p:spTgt>
                                        </p:tgtEl>
                                        <p:attrNameLst>
                                          <p:attrName>style.color</p:attrName>
                                        </p:attrNameLst>
                                      </p:cBhvr>
                                      <p:to>
                                        <a:srgbClr val="FF6A13"/>
                                      </p:to>
                                    </p:animClr>
                                  </p:childTnLst>
                                </p:cTn>
                              </p:par>
                              <p:par>
                                <p:cTn id="7" presetID="3" presetClass="emph" presetSubtype="2" fill="hold" nodeType="withEffect">
                                  <p:stCondLst>
                                    <p:cond delay="0"/>
                                  </p:stCondLst>
                                  <p:childTnLst>
                                    <p:animClr clrSpc="rgb" dir="cw">
                                      <p:cBhvr override="childStyle">
                                        <p:cTn id="8" dur="1000" fill="hold"/>
                                        <p:tgtEl>
                                          <p:spTgt spid="7">
                                            <p:txEl>
                                              <p:pRg st="5" end="5"/>
                                            </p:txEl>
                                          </p:spTgt>
                                        </p:tgtEl>
                                        <p:attrNameLst>
                                          <p:attrName>style.color</p:attrName>
                                        </p:attrNameLst>
                                      </p:cBhvr>
                                      <p:to>
                                        <a:srgbClr val="FF6A13"/>
                                      </p:to>
                                    </p:animClr>
                                  </p:childTnLst>
                                </p:cTn>
                              </p:par>
                              <p:par>
                                <p:cTn id="9" presetID="3" presetClass="emph" presetSubtype="2" fill="hold" nodeType="withEffect">
                                  <p:stCondLst>
                                    <p:cond delay="0"/>
                                  </p:stCondLst>
                                  <p:childTnLst>
                                    <p:animClr clrSpc="rgb" dir="cw">
                                      <p:cBhvr override="childStyle">
                                        <p:cTn id="10" dur="1000" fill="hold"/>
                                        <p:tgtEl>
                                          <p:spTgt spid="7">
                                            <p:txEl>
                                              <p:pRg st="6" end="6"/>
                                            </p:txEl>
                                          </p:spTgt>
                                        </p:tgtEl>
                                        <p:attrNameLst>
                                          <p:attrName>style.color</p:attrName>
                                        </p:attrNameLst>
                                      </p:cBhvr>
                                      <p:to>
                                        <a:srgbClr val="FF6A13"/>
                                      </p:to>
                                    </p:animClr>
                                  </p:childTnLst>
                                </p:cTn>
                              </p:par>
                              <p:par>
                                <p:cTn id="11" presetID="3" presetClass="emph" presetSubtype="2" fill="hold" nodeType="withEffect">
                                  <p:stCondLst>
                                    <p:cond delay="0"/>
                                  </p:stCondLst>
                                  <p:childTnLst>
                                    <p:animClr clrSpc="rgb" dir="cw">
                                      <p:cBhvr override="childStyle">
                                        <p:cTn id="12" dur="1000" fill="hold"/>
                                        <p:tgtEl>
                                          <p:spTgt spid="7">
                                            <p:txEl>
                                              <p:pRg st="7" end="7"/>
                                            </p:txEl>
                                          </p:spTgt>
                                        </p:tgtEl>
                                        <p:attrNameLst>
                                          <p:attrName>style.color</p:attrName>
                                        </p:attrNameLst>
                                      </p:cBhvr>
                                      <p:to>
                                        <a:srgbClr val="FF6A13"/>
                                      </p:to>
                                    </p:animClr>
                                  </p:childTnLst>
                                </p:cTn>
                              </p:par>
                              <p:par>
                                <p:cTn id="13" presetID="3" presetClass="emph" presetSubtype="2" fill="hold" nodeType="withEffect">
                                  <p:stCondLst>
                                    <p:cond delay="0"/>
                                  </p:stCondLst>
                                  <p:childTnLst>
                                    <p:animClr clrSpc="rgb" dir="cw">
                                      <p:cBhvr override="childStyle">
                                        <p:cTn id="14" dur="1000" fill="hold"/>
                                        <p:tgtEl>
                                          <p:spTgt spid="7">
                                            <p:txEl>
                                              <p:pRg st="0" end="0"/>
                                            </p:txEl>
                                          </p:spTgt>
                                        </p:tgtEl>
                                        <p:attrNameLst>
                                          <p:attrName>style.color</p:attrName>
                                        </p:attrNameLst>
                                      </p:cBhvr>
                                      <p:to>
                                        <a:srgbClr val="FF6A13"/>
                                      </p:to>
                                    </p:animClr>
                                  </p:childTnLst>
                                </p:cTn>
                              </p:par>
                              <p:par>
                                <p:cTn id="15" presetID="3" presetClass="emph" presetSubtype="2" fill="hold" nodeType="withEffect">
                                  <p:stCondLst>
                                    <p:cond delay="0"/>
                                  </p:stCondLst>
                                  <p:childTnLst>
                                    <p:animClr clrSpc="rgb" dir="cw">
                                      <p:cBhvr override="childStyle">
                                        <p:cTn id="16" dur="1000" fill="hold"/>
                                        <p:tgtEl>
                                          <p:spTgt spid="7">
                                            <p:txEl>
                                              <p:pRg st="1" end="1"/>
                                            </p:txEl>
                                          </p:spTgt>
                                        </p:tgtEl>
                                        <p:attrNameLst>
                                          <p:attrName>style.color</p:attrName>
                                        </p:attrNameLst>
                                      </p:cBhvr>
                                      <p:to>
                                        <a:srgbClr val="FF6A13"/>
                                      </p:to>
                                    </p:animClr>
                                  </p:childTnLst>
                                </p:cTn>
                              </p:par>
                              <p:par>
                                <p:cTn id="17" presetID="3" presetClass="emph" presetSubtype="2" fill="hold" nodeType="withEffect">
                                  <p:stCondLst>
                                    <p:cond delay="0"/>
                                  </p:stCondLst>
                                  <p:childTnLst>
                                    <p:animClr clrSpc="rgb" dir="cw">
                                      <p:cBhvr override="childStyle">
                                        <p:cTn id="18" dur="1000" fill="hold"/>
                                        <p:tgtEl>
                                          <p:spTgt spid="7">
                                            <p:txEl>
                                              <p:pRg st="2" end="2"/>
                                            </p:txEl>
                                          </p:spTgt>
                                        </p:tgtEl>
                                        <p:attrNameLst>
                                          <p:attrName>style.color</p:attrName>
                                        </p:attrNameLst>
                                      </p:cBhvr>
                                      <p:to>
                                        <a:srgbClr val="FF6A13"/>
                                      </p:to>
                                    </p:animClr>
                                  </p:childTnLst>
                                </p:cTn>
                              </p:par>
                              <p:par>
                                <p:cTn id="19" presetID="3" presetClass="emph" presetSubtype="2" fill="hold" nodeType="withEffect">
                                  <p:stCondLst>
                                    <p:cond delay="0"/>
                                  </p:stCondLst>
                                  <p:childTnLst>
                                    <p:animClr clrSpc="rgb" dir="cw">
                                      <p:cBhvr override="childStyle">
                                        <p:cTn id="20" dur="1000" fill="hold"/>
                                        <p:tgtEl>
                                          <p:spTgt spid="5">
                                            <p:txEl>
                                              <p:pRg st="4" end="4"/>
                                            </p:txEl>
                                          </p:spTgt>
                                        </p:tgtEl>
                                        <p:attrNameLst>
                                          <p:attrName>style.color</p:attrName>
                                        </p:attrNameLst>
                                      </p:cBhvr>
                                      <p:to>
                                        <a:srgbClr val="FF6A13"/>
                                      </p:to>
                                    </p:animClr>
                                  </p:childTnLst>
                                </p:cTn>
                              </p:par>
                              <p:par>
                                <p:cTn id="21" presetID="3" presetClass="emph" presetSubtype="2" fill="hold" nodeType="withEffect">
                                  <p:stCondLst>
                                    <p:cond delay="0"/>
                                  </p:stCondLst>
                                  <p:childTnLst>
                                    <p:animClr clrSpc="rgb" dir="cw">
                                      <p:cBhvr override="childStyle">
                                        <p:cTn id="22" dur="1000" fill="hold"/>
                                        <p:tgtEl>
                                          <p:spTgt spid="5">
                                            <p:txEl>
                                              <p:pRg st="5" end="5"/>
                                            </p:txEl>
                                          </p:spTgt>
                                        </p:tgtEl>
                                        <p:attrNameLst>
                                          <p:attrName>style.color</p:attrName>
                                        </p:attrNameLst>
                                      </p:cBhvr>
                                      <p:to>
                                        <a:srgbClr val="FF6A13"/>
                                      </p:to>
                                    </p:animClr>
                                  </p:childTnLst>
                                </p:cTn>
                              </p:par>
                              <p:par>
                                <p:cTn id="23" presetID="3" presetClass="emph" presetSubtype="2" fill="hold" nodeType="withEffect">
                                  <p:stCondLst>
                                    <p:cond delay="0"/>
                                  </p:stCondLst>
                                  <p:childTnLst>
                                    <p:animClr clrSpc="rgb" dir="cw">
                                      <p:cBhvr override="childStyle">
                                        <p:cTn id="24" dur="1000" fill="hold"/>
                                        <p:tgtEl>
                                          <p:spTgt spid="5">
                                            <p:txEl>
                                              <p:pRg st="6" end="6"/>
                                            </p:txEl>
                                          </p:spTgt>
                                        </p:tgtEl>
                                        <p:attrNameLst>
                                          <p:attrName>style.color</p:attrName>
                                        </p:attrNameLst>
                                      </p:cBhvr>
                                      <p:to>
                                        <a:srgbClr val="FF6A13"/>
                                      </p:to>
                                    </p:animClr>
                                  </p:childTnLst>
                                </p:cTn>
                              </p:par>
                              <p:par>
                                <p:cTn id="25" presetID="3" presetClass="emph" presetSubtype="2" fill="hold" nodeType="withEffect">
                                  <p:stCondLst>
                                    <p:cond delay="0"/>
                                  </p:stCondLst>
                                  <p:childTnLst>
                                    <p:animClr clrSpc="rgb" dir="cw">
                                      <p:cBhvr override="childStyle">
                                        <p:cTn id="26" dur="1000" fill="hold"/>
                                        <p:tgtEl>
                                          <p:spTgt spid="5">
                                            <p:txEl>
                                              <p:pRg st="0" end="0"/>
                                            </p:txEl>
                                          </p:spTgt>
                                        </p:tgtEl>
                                        <p:attrNameLst>
                                          <p:attrName>style.color</p:attrName>
                                        </p:attrNameLst>
                                      </p:cBhvr>
                                      <p:to>
                                        <a:srgbClr val="FF6A13"/>
                                      </p:to>
                                    </p:animClr>
                                  </p:childTnLst>
                                </p:cTn>
                              </p:par>
                              <p:par>
                                <p:cTn id="27" presetID="3" presetClass="emph" presetSubtype="2" fill="hold" nodeType="withEffect">
                                  <p:stCondLst>
                                    <p:cond delay="0"/>
                                  </p:stCondLst>
                                  <p:childTnLst>
                                    <p:animClr clrSpc="rgb" dir="cw">
                                      <p:cBhvr override="childStyle">
                                        <p:cTn id="28" dur="1000" fill="hold"/>
                                        <p:tgtEl>
                                          <p:spTgt spid="5">
                                            <p:txEl>
                                              <p:pRg st="1" end="1"/>
                                            </p:txEl>
                                          </p:spTgt>
                                        </p:tgtEl>
                                        <p:attrNameLst>
                                          <p:attrName>style.color</p:attrName>
                                        </p:attrNameLst>
                                      </p:cBhvr>
                                      <p:to>
                                        <a:srgbClr val="FF6A1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C372CA-F4D5-AF87-96BE-6B910437D55D}"/>
              </a:ext>
            </a:extLst>
          </p:cNvPr>
          <p:cNvSpPr>
            <a:spLocks noGrp="1"/>
          </p:cNvSpPr>
          <p:nvPr>
            <p:ph type="sldNum" sz="quarter" idx="12"/>
          </p:nvPr>
        </p:nvSpPr>
        <p:spPr/>
        <p:txBody>
          <a:bodyPr/>
          <a:lstStyle/>
          <a:p>
            <a:pPr>
              <a:defRPr/>
            </a:pPr>
            <a:fld id="{CCD9E67A-F8E0-4AFA-91AC-5B8E082DFCA0}" type="slidenum">
              <a:rPr lang="en-US" altLang="en-US" smtClean="0"/>
              <a:pPr>
                <a:defRPr/>
              </a:pPr>
              <a:t>5</a:t>
            </a:fld>
            <a:endParaRPr lang="en-US" altLang="en-US" dirty="0"/>
          </a:p>
        </p:txBody>
      </p:sp>
      <p:sp>
        <p:nvSpPr>
          <p:cNvPr id="7" name="Content Placeholder 6">
            <a:extLst>
              <a:ext uri="{FF2B5EF4-FFF2-40B4-BE49-F238E27FC236}">
                <a16:creationId xmlns:a16="http://schemas.microsoft.com/office/drawing/2014/main" id="{BF3B8DB9-1003-F6B8-A374-529C247F5856}"/>
              </a:ext>
            </a:extLst>
          </p:cNvPr>
          <p:cNvSpPr>
            <a:spLocks noGrp="1"/>
          </p:cNvSpPr>
          <p:nvPr>
            <p:ph sz="quarter" idx="13"/>
          </p:nvPr>
        </p:nvSpPr>
        <p:spPr/>
        <p:txBody>
          <a:bodyPr>
            <a:normAutofit fontScale="92500" lnSpcReduction="20000"/>
          </a:bodyPr>
          <a:lstStyle/>
          <a:p>
            <a:r>
              <a:rPr lang="en-US" dirty="0"/>
              <a:t>The long-term, economic projection for the State of Minnesota (State) revised to reduce long-term growth</a:t>
            </a:r>
          </a:p>
          <a:p>
            <a:pPr lvl="1"/>
            <a:r>
              <a:rPr lang="en-US" dirty="0"/>
              <a:t>Inflation remains at of above 2.0% over the next five years</a:t>
            </a:r>
          </a:p>
          <a:p>
            <a:pPr lvl="1"/>
            <a:r>
              <a:rPr lang="en-US" dirty="0"/>
              <a:t>Projected State budget surplus of about $456 million for the next biennium</a:t>
            </a:r>
          </a:p>
          <a:p>
            <a:r>
              <a:rPr lang="en-US" dirty="0"/>
              <a:t>Several factors continue to create economic uncertainty</a:t>
            </a:r>
          </a:p>
          <a:p>
            <a:pPr lvl="1"/>
            <a:r>
              <a:rPr lang="en-US" dirty="0"/>
              <a:t>Geopolitical conflicts</a:t>
            </a:r>
          </a:p>
          <a:p>
            <a:pPr lvl="1"/>
            <a:r>
              <a:rPr lang="en-US" dirty="0"/>
              <a:t>Disruptions related to Federal agency closures</a:t>
            </a:r>
          </a:p>
          <a:p>
            <a:pPr lvl="1"/>
            <a:r>
              <a:rPr lang="en-US" dirty="0"/>
              <a:t>Shifts in Federal fiscal and monetary policies</a:t>
            </a:r>
          </a:p>
          <a:p>
            <a:pPr lvl="1"/>
            <a:r>
              <a:rPr lang="en-US" dirty="0"/>
              <a:t>Negotiations on the State budget and tax polices</a:t>
            </a:r>
          </a:p>
        </p:txBody>
      </p:sp>
      <p:sp>
        <p:nvSpPr>
          <p:cNvPr id="6" name="Title 5">
            <a:extLst>
              <a:ext uri="{FF2B5EF4-FFF2-40B4-BE49-F238E27FC236}">
                <a16:creationId xmlns:a16="http://schemas.microsoft.com/office/drawing/2014/main" id="{93CC895D-A19B-680B-7F7A-E82A01FABCB8}"/>
              </a:ext>
            </a:extLst>
          </p:cNvPr>
          <p:cNvSpPr>
            <a:spLocks noGrp="1"/>
          </p:cNvSpPr>
          <p:nvPr>
            <p:ph type="title"/>
          </p:nvPr>
        </p:nvSpPr>
        <p:spPr/>
        <p:txBody>
          <a:bodyPr/>
          <a:lstStyle/>
          <a:p>
            <a:r>
              <a:rPr lang="en-US" dirty="0"/>
              <a:t>Economic Expectations</a:t>
            </a:r>
          </a:p>
        </p:txBody>
      </p:sp>
    </p:spTree>
    <p:extLst>
      <p:ext uri="{BB962C8B-B14F-4D97-AF65-F5344CB8AC3E}">
        <p14:creationId xmlns:p14="http://schemas.microsoft.com/office/powerpoint/2010/main" val="27350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24196117-68A4-CCE0-E10B-7034996E4E4D}"/>
              </a:ext>
            </a:extLst>
          </p:cNvPr>
          <p:cNvPicPr>
            <a:picLocks noGrp="1" noChangeAspect="1"/>
          </p:cNvPicPr>
          <p:nvPr>
            <p:ph sz="quarter" idx="13"/>
          </p:nvPr>
        </p:nvPicPr>
        <p:blipFill>
          <a:blip r:embed="rId3"/>
          <a:stretch>
            <a:fillRect/>
          </a:stretch>
        </p:blipFill>
        <p:spPr>
          <a:xfrm>
            <a:off x="446887" y="1231467"/>
            <a:ext cx="8229600" cy="2563186"/>
          </a:xfrm>
        </p:spPr>
      </p:pic>
      <p:sp>
        <p:nvSpPr>
          <p:cNvPr id="4" name="Slide Number Placeholder 3">
            <a:extLst>
              <a:ext uri="{FF2B5EF4-FFF2-40B4-BE49-F238E27FC236}">
                <a16:creationId xmlns:a16="http://schemas.microsoft.com/office/drawing/2014/main" id="{EAD2A9BF-CFFB-3BF6-C08C-7D35D3B079BA}"/>
              </a:ext>
            </a:extLst>
          </p:cNvPr>
          <p:cNvSpPr>
            <a:spLocks noGrp="1"/>
          </p:cNvSpPr>
          <p:nvPr>
            <p:ph type="sldNum" sz="quarter" idx="12"/>
          </p:nvPr>
        </p:nvSpPr>
        <p:spPr/>
        <p:txBody>
          <a:bodyPr/>
          <a:lstStyle/>
          <a:p>
            <a:pPr>
              <a:defRPr/>
            </a:pPr>
            <a:fld id="{CCD9E67A-F8E0-4AFA-91AC-5B8E082DFCA0}" type="slidenum">
              <a:rPr lang="en-US" altLang="en-US" smtClean="0"/>
              <a:pPr>
                <a:defRPr/>
              </a:pPr>
              <a:t>6</a:t>
            </a:fld>
            <a:endParaRPr lang="en-US" altLang="en-US" dirty="0"/>
          </a:p>
        </p:txBody>
      </p:sp>
      <p:sp>
        <p:nvSpPr>
          <p:cNvPr id="6" name="Title 5">
            <a:extLst>
              <a:ext uri="{FF2B5EF4-FFF2-40B4-BE49-F238E27FC236}">
                <a16:creationId xmlns:a16="http://schemas.microsoft.com/office/drawing/2014/main" id="{C5BD6A92-3940-73D8-5A40-E8CD4D1EDD40}"/>
              </a:ext>
            </a:extLst>
          </p:cNvPr>
          <p:cNvSpPr>
            <a:spLocks noGrp="1"/>
          </p:cNvSpPr>
          <p:nvPr>
            <p:ph type="title"/>
          </p:nvPr>
        </p:nvSpPr>
        <p:spPr/>
        <p:txBody>
          <a:bodyPr/>
          <a:lstStyle/>
          <a:p>
            <a:r>
              <a:rPr lang="en-US" dirty="0"/>
              <a:t>Economic Expectations, Continued</a:t>
            </a:r>
          </a:p>
        </p:txBody>
      </p:sp>
      <p:sp>
        <p:nvSpPr>
          <p:cNvPr id="10" name="Rectangle 9">
            <a:extLst>
              <a:ext uri="{FF2B5EF4-FFF2-40B4-BE49-F238E27FC236}">
                <a16:creationId xmlns:a16="http://schemas.microsoft.com/office/drawing/2014/main" id="{D377EBC0-77F7-FD31-0EAE-2F433191D70F}"/>
              </a:ext>
            </a:extLst>
          </p:cNvPr>
          <p:cNvSpPr/>
          <p:nvPr/>
        </p:nvSpPr>
        <p:spPr>
          <a:xfrm>
            <a:off x="457200" y="1796186"/>
            <a:ext cx="8229600" cy="201168"/>
          </a:xfrm>
          <a:prstGeom prst="rect">
            <a:avLst/>
          </a:prstGeom>
          <a:noFill/>
          <a:ln w="57150">
            <a:solidFill>
              <a:srgbClr val="003A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3CE7A56-B0F5-B112-A1BE-9CCF373C8182}"/>
              </a:ext>
            </a:extLst>
          </p:cNvPr>
          <p:cNvSpPr/>
          <p:nvPr/>
        </p:nvSpPr>
        <p:spPr>
          <a:xfrm>
            <a:off x="457200" y="2160580"/>
            <a:ext cx="8229600" cy="391554"/>
          </a:xfrm>
          <a:prstGeom prst="rect">
            <a:avLst/>
          </a:prstGeom>
          <a:noFill/>
          <a:ln w="57150">
            <a:solidFill>
              <a:srgbClr val="E16A1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5AEB74B-2FFD-57F0-62BE-49CE492BB9A7}"/>
              </a:ext>
            </a:extLst>
          </p:cNvPr>
          <p:cNvSpPr txBox="1"/>
          <p:nvPr/>
        </p:nvSpPr>
        <p:spPr>
          <a:xfrm>
            <a:off x="4969164" y="3804592"/>
            <a:ext cx="3717636" cy="215444"/>
          </a:xfrm>
          <a:prstGeom prst="rect">
            <a:avLst/>
          </a:prstGeom>
          <a:noFill/>
        </p:spPr>
        <p:txBody>
          <a:bodyPr wrap="square" rtlCol="0">
            <a:spAutoFit/>
          </a:bodyPr>
          <a:lstStyle/>
          <a:p>
            <a:pPr algn="r"/>
            <a:r>
              <a:rPr lang="en-US" dirty="0">
                <a:solidFill>
                  <a:srgbClr val="595959"/>
                </a:solidFill>
                <a:latin typeface="Gotham Book" pitchFamily="50" charset="0"/>
              </a:rPr>
              <a:t>Source:  Wells Fargo, Weekly Economic &amp; Financial Commentary</a:t>
            </a:r>
          </a:p>
        </p:txBody>
      </p:sp>
    </p:spTree>
    <p:extLst>
      <p:ext uri="{BB962C8B-B14F-4D97-AF65-F5344CB8AC3E}">
        <p14:creationId xmlns:p14="http://schemas.microsoft.com/office/powerpoint/2010/main" val="217471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8F91E5-7473-4BD8-8F79-1FF2F2E7996A}"/>
              </a:ext>
            </a:extLst>
          </p:cNvPr>
          <p:cNvSpPr>
            <a:spLocks noGrp="1"/>
          </p:cNvSpPr>
          <p:nvPr>
            <p:ph type="sldNum" sz="quarter" idx="12"/>
          </p:nvPr>
        </p:nvSpPr>
        <p:spPr/>
        <p:txBody>
          <a:bodyPr/>
          <a:lstStyle/>
          <a:p>
            <a:pPr>
              <a:defRPr/>
            </a:pPr>
            <a:fld id="{CCD9E67A-F8E0-4AFA-91AC-5B8E082DFCA0}" type="slidenum">
              <a:rPr lang="en-US" altLang="en-US" smtClean="0"/>
              <a:pPr>
                <a:defRPr/>
              </a:pPr>
              <a:t>7</a:t>
            </a:fld>
            <a:endParaRPr lang="en-US" altLang="en-US" dirty="0"/>
          </a:p>
        </p:txBody>
      </p:sp>
      <p:sp>
        <p:nvSpPr>
          <p:cNvPr id="7" name="Content Placeholder 6">
            <a:extLst>
              <a:ext uri="{FF2B5EF4-FFF2-40B4-BE49-F238E27FC236}">
                <a16:creationId xmlns:a16="http://schemas.microsoft.com/office/drawing/2014/main" id="{8F3C2B8A-84B2-43DD-BA5B-B8CE4D806BC3}"/>
              </a:ext>
            </a:extLst>
          </p:cNvPr>
          <p:cNvSpPr>
            <a:spLocks noGrp="1"/>
          </p:cNvSpPr>
          <p:nvPr>
            <p:ph sz="quarter" idx="13"/>
          </p:nvPr>
        </p:nvSpPr>
        <p:spPr/>
        <p:txBody>
          <a:bodyPr/>
          <a:lstStyle/>
          <a:p>
            <a:r>
              <a:rPr lang="en-US" sz="1800" dirty="0"/>
              <a:t>Recommended fund balance requirements for all funds</a:t>
            </a:r>
          </a:p>
          <a:p>
            <a:pPr lvl="1"/>
            <a:r>
              <a:rPr lang="en-US" sz="1600" dirty="0"/>
              <a:t>General Fund: </a:t>
            </a:r>
            <a:r>
              <a:rPr lang="en-US" sz="1600" dirty="0">
                <a:solidFill>
                  <a:srgbClr val="FF6A13"/>
                </a:solidFill>
              </a:rPr>
              <a:t>40% to 50% </a:t>
            </a:r>
            <a:r>
              <a:rPr lang="en-US" sz="1600" dirty="0"/>
              <a:t>of expenditures and at </a:t>
            </a:r>
            <a:r>
              <a:rPr lang="en-US" sz="1600" dirty="0">
                <a:solidFill>
                  <a:srgbClr val="FF6A13"/>
                </a:solidFill>
              </a:rPr>
              <a:t>45% </a:t>
            </a:r>
            <a:r>
              <a:rPr lang="en-US" sz="1600" dirty="0"/>
              <a:t>throughout the planning window</a:t>
            </a:r>
          </a:p>
          <a:p>
            <a:pPr lvl="1"/>
            <a:r>
              <a:rPr lang="en-US" sz="1600" dirty="0"/>
              <a:t>Capital Project Funds:  </a:t>
            </a:r>
            <a:r>
              <a:rPr lang="en-US" sz="1600" dirty="0">
                <a:solidFill>
                  <a:schemeClr val="bg2"/>
                </a:solidFill>
              </a:rPr>
              <a:t>35%</a:t>
            </a:r>
            <a:r>
              <a:rPr lang="en-US" sz="1600" dirty="0"/>
              <a:t> of rolling 5-year expenditure average</a:t>
            </a:r>
          </a:p>
          <a:p>
            <a:pPr lvl="1"/>
            <a:r>
              <a:rPr lang="en-US" sz="1600" dirty="0"/>
              <a:t>Enterprise Funds: 6 months of operating expenses</a:t>
            </a:r>
          </a:p>
          <a:p>
            <a:r>
              <a:rPr lang="en-US" sz="1800" dirty="0"/>
              <a:t>All capital projects are funded per the respective Capital Improvement Plans and most recent project estimates</a:t>
            </a:r>
          </a:p>
          <a:p>
            <a:pPr lvl="1"/>
            <a:r>
              <a:rPr lang="en-US" sz="1600" dirty="0"/>
              <a:t>Excludes any planned carry forward amounts</a:t>
            </a:r>
          </a:p>
        </p:txBody>
      </p:sp>
      <p:sp>
        <p:nvSpPr>
          <p:cNvPr id="6" name="Title 5">
            <a:extLst>
              <a:ext uri="{FF2B5EF4-FFF2-40B4-BE49-F238E27FC236}">
                <a16:creationId xmlns:a16="http://schemas.microsoft.com/office/drawing/2014/main" id="{35E3470C-2EB6-4682-9CDE-BB38B023021E}"/>
              </a:ext>
            </a:extLst>
          </p:cNvPr>
          <p:cNvSpPr>
            <a:spLocks noGrp="1"/>
          </p:cNvSpPr>
          <p:nvPr>
            <p:ph type="title"/>
          </p:nvPr>
        </p:nvSpPr>
        <p:spPr/>
        <p:txBody>
          <a:bodyPr/>
          <a:lstStyle/>
          <a:p>
            <a:r>
              <a:rPr lang="en-US" dirty="0"/>
              <a:t>Assumptions &amp; Other Factors</a:t>
            </a:r>
          </a:p>
        </p:txBody>
      </p:sp>
    </p:spTree>
    <p:extLst>
      <p:ext uri="{BB962C8B-B14F-4D97-AF65-F5344CB8AC3E}">
        <p14:creationId xmlns:p14="http://schemas.microsoft.com/office/powerpoint/2010/main" val="1112194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8F91E5-7473-4BD8-8F79-1FF2F2E7996A}"/>
              </a:ext>
            </a:extLst>
          </p:cNvPr>
          <p:cNvSpPr>
            <a:spLocks noGrp="1"/>
          </p:cNvSpPr>
          <p:nvPr>
            <p:ph type="sldNum" sz="quarter" idx="12"/>
          </p:nvPr>
        </p:nvSpPr>
        <p:spPr/>
        <p:txBody>
          <a:bodyPr/>
          <a:lstStyle/>
          <a:p>
            <a:pPr>
              <a:defRPr/>
            </a:pPr>
            <a:fld id="{CCD9E67A-F8E0-4AFA-91AC-5B8E082DFCA0}" type="slidenum">
              <a:rPr lang="en-US" altLang="en-US" smtClean="0"/>
              <a:pPr>
                <a:defRPr/>
              </a:pPr>
              <a:t>8</a:t>
            </a:fld>
            <a:endParaRPr lang="en-US" altLang="en-US" dirty="0"/>
          </a:p>
        </p:txBody>
      </p:sp>
      <p:sp>
        <p:nvSpPr>
          <p:cNvPr id="7" name="Content Placeholder 6">
            <a:extLst>
              <a:ext uri="{FF2B5EF4-FFF2-40B4-BE49-F238E27FC236}">
                <a16:creationId xmlns:a16="http://schemas.microsoft.com/office/drawing/2014/main" id="{8F3C2B8A-84B2-43DD-BA5B-B8CE4D806BC3}"/>
              </a:ext>
            </a:extLst>
          </p:cNvPr>
          <p:cNvSpPr>
            <a:spLocks noGrp="1"/>
          </p:cNvSpPr>
          <p:nvPr>
            <p:ph sz="quarter" idx="13"/>
          </p:nvPr>
        </p:nvSpPr>
        <p:spPr/>
        <p:txBody>
          <a:bodyPr/>
          <a:lstStyle/>
          <a:p>
            <a:r>
              <a:rPr lang="en-US" sz="1800" dirty="0"/>
              <a:t>Added Full-Time Equivalents (FTEs) per the recent Organizational Analysis to the General Fund</a:t>
            </a:r>
          </a:p>
          <a:p>
            <a:pPr lvl="1"/>
            <a:r>
              <a:rPr lang="en-US" sz="1600" dirty="0"/>
              <a:t>Also included the Lead the Market Compensation Strategy</a:t>
            </a:r>
          </a:p>
          <a:p>
            <a:r>
              <a:rPr lang="en-US" sz="1800" dirty="0"/>
              <a:t>New development growth built in through 2026 and </a:t>
            </a:r>
            <a:r>
              <a:rPr lang="en-US" sz="1800" dirty="0">
                <a:solidFill>
                  <a:schemeClr val="bg2"/>
                </a:solidFill>
              </a:rPr>
              <a:t>2%</a:t>
            </a:r>
            <a:r>
              <a:rPr lang="en-US" sz="1800" dirty="0"/>
              <a:t> thereafter</a:t>
            </a:r>
            <a:r>
              <a:rPr lang="en-US" sz="1800" dirty="0">
                <a:highlight>
                  <a:srgbClr val="FFFF00"/>
                </a:highlight>
              </a:rPr>
              <a:t> </a:t>
            </a:r>
          </a:p>
          <a:p>
            <a:pPr>
              <a:buClr>
                <a:srgbClr val="595959"/>
              </a:buClr>
            </a:pPr>
            <a:r>
              <a:rPr lang="en-US" sz="1800" dirty="0">
                <a:solidFill>
                  <a:schemeClr val="bg2"/>
                </a:solidFill>
              </a:rPr>
              <a:t>2.5%</a:t>
            </a:r>
            <a:r>
              <a:rPr lang="en-US" sz="1800" dirty="0"/>
              <a:t> increase in revenues, </a:t>
            </a:r>
            <a:r>
              <a:rPr lang="en-US" sz="1800" dirty="0">
                <a:solidFill>
                  <a:schemeClr val="bg2"/>
                </a:solidFill>
              </a:rPr>
              <a:t>3.5%</a:t>
            </a:r>
            <a:r>
              <a:rPr lang="en-US" sz="1800" dirty="0"/>
              <a:t> increase in expenditures</a:t>
            </a:r>
          </a:p>
          <a:p>
            <a:pPr>
              <a:buClr>
                <a:srgbClr val="595959"/>
              </a:buClr>
            </a:pPr>
            <a:r>
              <a:rPr lang="en-US" sz="1800" dirty="0">
                <a:solidFill>
                  <a:schemeClr val="bg2"/>
                </a:solidFill>
              </a:rPr>
              <a:t>$198.3M </a:t>
            </a:r>
            <a:r>
              <a:rPr lang="en-US" sz="1800" dirty="0"/>
              <a:t>in projected debt over next 10 years</a:t>
            </a:r>
          </a:p>
          <a:p>
            <a:pPr lvl="1"/>
            <a:r>
              <a:rPr lang="en-US" sz="1600" dirty="0"/>
              <a:t>Primarily driven by anticipated facilities projects</a:t>
            </a:r>
          </a:p>
          <a:p>
            <a:pPr lvl="1"/>
            <a:r>
              <a:rPr lang="en-US" sz="1600" dirty="0"/>
              <a:t>Designed to support the rating evaluation service process</a:t>
            </a:r>
          </a:p>
        </p:txBody>
      </p:sp>
      <p:sp>
        <p:nvSpPr>
          <p:cNvPr id="6" name="Title 5">
            <a:extLst>
              <a:ext uri="{FF2B5EF4-FFF2-40B4-BE49-F238E27FC236}">
                <a16:creationId xmlns:a16="http://schemas.microsoft.com/office/drawing/2014/main" id="{35E3470C-2EB6-4682-9CDE-BB38B023021E}"/>
              </a:ext>
            </a:extLst>
          </p:cNvPr>
          <p:cNvSpPr>
            <a:spLocks noGrp="1"/>
          </p:cNvSpPr>
          <p:nvPr>
            <p:ph type="title"/>
          </p:nvPr>
        </p:nvSpPr>
        <p:spPr/>
        <p:txBody>
          <a:bodyPr>
            <a:normAutofit fontScale="90000"/>
          </a:bodyPr>
          <a:lstStyle/>
          <a:p>
            <a:r>
              <a:rPr lang="en-US" dirty="0"/>
              <a:t>Assumptions and Other Factors, continued…</a:t>
            </a:r>
          </a:p>
        </p:txBody>
      </p:sp>
    </p:spTree>
    <p:extLst>
      <p:ext uri="{BB962C8B-B14F-4D97-AF65-F5344CB8AC3E}">
        <p14:creationId xmlns:p14="http://schemas.microsoft.com/office/powerpoint/2010/main" val="2870806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8F91E5-7473-4BD8-8F79-1FF2F2E7996A}"/>
              </a:ext>
            </a:extLst>
          </p:cNvPr>
          <p:cNvSpPr>
            <a:spLocks noGrp="1"/>
          </p:cNvSpPr>
          <p:nvPr>
            <p:ph type="sldNum" sz="quarter" idx="12"/>
          </p:nvPr>
        </p:nvSpPr>
        <p:spPr/>
        <p:txBody>
          <a:bodyPr/>
          <a:lstStyle/>
          <a:p>
            <a:pPr>
              <a:defRPr/>
            </a:pPr>
            <a:fld id="{CCD9E67A-F8E0-4AFA-91AC-5B8E082DFCA0}" type="slidenum">
              <a:rPr lang="en-US" altLang="en-US" smtClean="0"/>
              <a:pPr>
                <a:defRPr/>
              </a:pPr>
              <a:t>9</a:t>
            </a:fld>
            <a:endParaRPr lang="en-US" altLang="en-US" dirty="0"/>
          </a:p>
        </p:txBody>
      </p:sp>
      <p:sp>
        <p:nvSpPr>
          <p:cNvPr id="6" name="Title 5">
            <a:extLst>
              <a:ext uri="{FF2B5EF4-FFF2-40B4-BE49-F238E27FC236}">
                <a16:creationId xmlns:a16="http://schemas.microsoft.com/office/drawing/2014/main" id="{35E3470C-2EB6-4682-9CDE-BB38B023021E}"/>
              </a:ext>
            </a:extLst>
          </p:cNvPr>
          <p:cNvSpPr>
            <a:spLocks noGrp="1"/>
          </p:cNvSpPr>
          <p:nvPr>
            <p:ph type="title"/>
          </p:nvPr>
        </p:nvSpPr>
        <p:spPr/>
        <p:txBody>
          <a:bodyPr/>
          <a:lstStyle/>
          <a:p>
            <a:r>
              <a:rPr lang="en-US" dirty="0"/>
              <a:t>Pending Data &amp; Studies</a:t>
            </a:r>
          </a:p>
        </p:txBody>
      </p:sp>
      <p:graphicFrame>
        <p:nvGraphicFramePr>
          <p:cNvPr id="5" name="Content Placeholder 4">
            <a:extLst>
              <a:ext uri="{FF2B5EF4-FFF2-40B4-BE49-F238E27FC236}">
                <a16:creationId xmlns:a16="http://schemas.microsoft.com/office/drawing/2014/main" id="{02CFB87F-EBB3-6911-2579-9052DB5AA3E3}"/>
              </a:ext>
            </a:extLst>
          </p:cNvPr>
          <p:cNvGraphicFramePr>
            <a:graphicFrameLocks noGrp="1"/>
          </p:cNvGraphicFramePr>
          <p:nvPr>
            <p:ph sz="quarter" idx="13"/>
            <p:extLst>
              <p:ext uri="{D42A27DB-BD31-4B8C-83A1-F6EECF244321}">
                <p14:modId xmlns:p14="http://schemas.microsoft.com/office/powerpoint/2010/main" val="163123969"/>
              </p:ext>
            </p:extLst>
          </p:nvPr>
        </p:nvGraphicFramePr>
        <p:xfrm>
          <a:off x="457200" y="1085850"/>
          <a:ext cx="8229600" cy="3467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64084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R_METADATA_KEY" val="f766e39f-d04b-41a4-9993-4637c4f20a89"/>
</p:tagLst>
</file>

<file path=ppt/theme/theme1.xml><?xml version="1.0" encoding="utf-8"?>
<a:theme xmlns:a="http://schemas.openxmlformats.org/drawingml/2006/main" name="Ehlers Title Master">
  <a:themeElements>
    <a:clrScheme name="Custom 1">
      <a:dk1>
        <a:srgbClr val="000000"/>
      </a:dk1>
      <a:lt1>
        <a:srgbClr val="FFFFFF"/>
      </a:lt1>
      <a:dk2>
        <a:srgbClr val="0D3B70"/>
      </a:dk2>
      <a:lt2>
        <a:srgbClr val="FC6C0F"/>
      </a:lt2>
      <a:accent1>
        <a:srgbClr val="C1C7D8"/>
      </a:accent1>
      <a:accent2>
        <a:srgbClr val="FEDBC3"/>
      </a:accent2>
      <a:accent3>
        <a:srgbClr val="1226AA"/>
      </a:accent3>
      <a:accent4>
        <a:srgbClr val="E79E6D"/>
      </a:accent4>
      <a:accent5>
        <a:srgbClr val="ABC380"/>
      </a:accent5>
      <a:accent6>
        <a:srgbClr val="779E91"/>
      </a:accent6>
      <a:hlink>
        <a:srgbClr val="00A8E2"/>
      </a:hlink>
      <a:folHlink>
        <a:srgbClr val="1226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50BE9FB-6AE7-2940-A75A-C888A9FF4896}" vid="{11D74346-D38A-FE4E-B277-ACB66079D5A9}"/>
    </a:ext>
  </a:extLst>
</a:theme>
</file>

<file path=ppt/theme/theme2.xml><?xml version="1.0" encoding="utf-8"?>
<a:theme xmlns:a="http://schemas.openxmlformats.org/drawingml/2006/main" name="Ehlers Page Master">
  <a:themeElements>
    <a:clrScheme name="Custom 1">
      <a:dk1>
        <a:srgbClr val="000000"/>
      </a:dk1>
      <a:lt1>
        <a:srgbClr val="FFFFFF"/>
      </a:lt1>
      <a:dk2>
        <a:srgbClr val="0D3B70"/>
      </a:dk2>
      <a:lt2>
        <a:srgbClr val="FC6C0F"/>
      </a:lt2>
      <a:accent1>
        <a:srgbClr val="C1C7D8"/>
      </a:accent1>
      <a:accent2>
        <a:srgbClr val="FEDBC3"/>
      </a:accent2>
      <a:accent3>
        <a:srgbClr val="1226AA"/>
      </a:accent3>
      <a:accent4>
        <a:srgbClr val="E79E6D"/>
      </a:accent4>
      <a:accent5>
        <a:srgbClr val="ABC380"/>
      </a:accent5>
      <a:accent6>
        <a:srgbClr val="779E91"/>
      </a:accent6>
      <a:hlink>
        <a:srgbClr val="00A8E2"/>
      </a:hlink>
      <a:folHlink>
        <a:srgbClr val="1226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50BE9FB-6AE7-2940-A75A-C888A9FF4896}" vid="{B92CD3A5-BC49-9B43-93C7-B2FE8136E883}"/>
    </a:ext>
  </a:extLst>
</a:theme>
</file>

<file path=ppt/theme/theme3.xml><?xml version="1.0" encoding="utf-8"?>
<a:theme xmlns:a="http://schemas.openxmlformats.org/drawingml/2006/main" name="Ehlers Image Master">
  <a:themeElements>
    <a:clrScheme name="Custom 1">
      <a:dk1>
        <a:srgbClr val="000000"/>
      </a:dk1>
      <a:lt1>
        <a:srgbClr val="FFFFFF"/>
      </a:lt1>
      <a:dk2>
        <a:srgbClr val="0D3B70"/>
      </a:dk2>
      <a:lt2>
        <a:srgbClr val="FC6C0F"/>
      </a:lt2>
      <a:accent1>
        <a:srgbClr val="C1C7D8"/>
      </a:accent1>
      <a:accent2>
        <a:srgbClr val="FEDBC3"/>
      </a:accent2>
      <a:accent3>
        <a:srgbClr val="1226AA"/>
      </a:accent3>
      <a:accent4>
        <a:srgbClr val="E79E6D"/>
      </a:accent4>
      <a:accent5>
        <a:srgbClr val="ABC380"/>
      </a:accent5>
      <a:accent6>
        <a:srgbClr val="779E91"/>
      </a:accent6>
      <a:hlink>
        <a:srgbClr val="00A8E2"/>
      </a:hlink>
      <a:folHlink>
        <a:srgbClr val="1226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50BE9FB-6AE7-2940-A75A-C888A9FF4896}" vid="{93CDA070-E580-444E-AA2A-1F1E99660C5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411C26DB089B42AF50327399F8FDD3" ma:contentTypeVersion="11" ma:contentTypeDescription="Create a new document." ma:contentTypeScope="" ma:versionID="9e648b6cd76c3123c2957a3345d5dfa9">
  <xsd:schema xmlns:xsd="http://www.w3.org/2001/XMLSchema" xmlns:xs="http://www.w3.org/2001/XMLSchema" xmlns:p="http://schemas.microsoft.com/office/2006/metadata/properties" xmlns:ns2="15bb781d-53a8-4bff-ad70-e6a3bc3b2fd4" xmlns:ns3="462ae7a1-b928-4c5c-93b6-aec3441df7d3" targetNamespace="http://schemas.microsoft.com/office/2006/metadata/properties" ma:root="true" ma:fieldsID="df29a9ae20aebb21b08e90ba9397a79e" ns2:_="" ns3:_="">
    <xsd:import namespace="15bb781d-53a8-4bff-ad70-e6a3bc3b2fd4"/>
    <xsd:import namespace="462ae7a1-b928-4c5c-93b6-aec3441df7d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b781d-53a8-4bff-ad70-e6a3bc3b2f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2ae7a1-b928-4c5c-93b6-aec3441df7d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049D0D-4D97-4D94-932F-90C10C5D36BB}">
  <ds:schemaRefs>
    <ds:schemaRef ds:uri="462ae7a1-b928-4c5c-93b6-aec3441df7d3"/>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15bb781d-53a8-4bff-ad70-e6a3bc3b2fd4"/>
    <ds:schemaRef ds:uri="http://schemas.microsoft.com/office/2006/metadata/properties"/>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34CE6849-5BB7-4BF6-BAED-927108F4F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bb781d-53a8-4bff-ad70-e6a3bc3b2fd4"/>
    <ds:schemaRef ds:uri="462ae7a1-b928-4c5c-93b6-aec3441df7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C974A5-1E74-4418-AF59-918D01EDFD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Ehlers_ PP-Master-Template_16x9</Template>
  <TotalTime>7233</TotalTime>
  <Pages>0</Pages>
  <Words>3655</Words>
  <Characters>0</Characters>
  <Application>Microsoft Office PowerPoint</Application>
  <PresentationFormat>On-screen Show (16:9)</PresentationFormat>
  <Lines>0</Lines>
  <Paragraphs>541</Paragraphs>
  <Slides>36</Slides>
  <Notes>36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36</vt:i4>
      </vt:variant>
    </vt:vector>
  </HeadingPairs>
  <TitlesOfParts>
    <vt:vector size="50" baseType="lpstr">
      <vt:lpstr>Aptos</vt:lpstr>
      <vt:lpstr>Arial</vt:lpstr>
      <vt:lpstr>Calibri</vt:lpstr>
      <vt:lpstr>Gill Sans Std Light</vt:lpstr>
      <vt:lpstr>Gotham Book</vt:lpstr>
      <vt:lpstr>Gotham Medium</vt:lpstr>
      <vt:lpstr>Gotham-Book</vt:lpstr>
      <vt:lpstr>Gotham-Medium</vt:lpstr>
      <vt:lpstr>Sabon LT Std</vt:lpstr>
      <vt:lpstr>Wingdings</vt:lpstr>
      <vt:lpstr>Wingdings 2</vt:lpstr>
      <vt:lpstr>Ehlers Title Master</vt:lpstr>
      <vt:lpstr>Ehlers Page Master</vt:lpstr>
      <vt:lpstr>Ehlers Image Master</vt:lpstr>
      <vt:lpstr>City of Burnsville, Minnesota</vt:lpstr>
      <vt:lpstr>Goals for the Work Session</vt:lpstr>
      <vt:lpstr>What is a Financial Management Plan?</vt:lpstr>
      <vt:lpstr>FMP Update Funds</vt:lpstr>
      <vt:lpstr>Economic Expectations</vt:lpstr>
      <vt:lpstr>Economic Expectations, Continued</vt:lpstr>
      <vt:lpstr>Assumptions &amp; Other Factors</vt:lpstr>
      <vt:lpstr>Assumptions and Other Factors, continued…</vt:lpstr>
      <vt:lpstr>Pending Data &amp; Studies</vt:lpstr>
      <vt:lpstr>General Fund – New Positions</vt:lpstr>
      <vt:lpstr>General Fund</vt:lpstr>
      <vt:lpstr>Property Tax Levy Trends</vt:lpstr>
      <vt:lpstr>Impact on Median-Valued Home</vt:lpstr>
      <vt:lpstr>Preliminary Payable 2026 Market Values</vt:lpstr>
      <vt:lpstr>Overall Capital Project Needs</vt:lpstr>
      <vt:lpstr>Infrastructure Trust Fund</vt:lpstr>
      <vt:lpstr>Infrastructure Trust Fund</vt:lpstr>
      <vt:lpstr>Facilities Capital Project Fund</vt:lpstr>
      <vt:lpstr>Facilities Capital Project Fund</vt:lpstr>
      <vt:lpstr>Equipment &amp; Vehicle Fund</vt:lpstr>
      <vt:lpstr>Equipment &amp; Vehicle Fund</vt:lpstr>
      <vt:lpstr>Parks Renovation Fund</vt:lpstr>
      <vt:lpstr>Parks Renovation Fund</vt:lpstr>
      <vt:lpstr>Parks Investment Fund</vt:lpstr>
      <vt:lpstr>Parks Investment Fund</vt:lpstr>
      <vt:lpstr>Information Technology Capital Fund</vt:lpstr>
      <vt:lpstr>Cable Franchise Fee Fund</vt:lpstr>
      <vt:lpstr>Ice Arena Fund</vt:lpstr>
      <vt:lpstr>Ames Center Fund</vt:lpstr>
      <vt:lpstr>Golf Course Fund</vt:lpstr>
      <vt:lpstr>EDA Fund</vt:lpstr>
      <vt:lpstr>Potential Bonding</vt:lpstr>
      <vt:lpstr>Impact on Median-Valued Home</vt:lpstr>
      <vt:lpstr>Conclusion</vt:lpstr>
      <vt:lpstr>PowerPoint Presentation</vt:lpstr>
      <vt:lpstr>Thank you!  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Jeanne Vogt</dc:creator>
  <cp:keywords/>
  <dc:description/>
  <cp:lastModifiedBy>Jennifer Rhode</cp:lastModifiedBy>
  <cp:revision>351</cp:revision>
  <cp:lastPrinted>2024-03-26T20:54:12Z</cp:lastPrinted>
  <dcterms:created xsi:type="dcterms:W3CDTF">2021-07-05T19:48:46Z</dcterms:created>
  <dcterms:modified xsi:type="dcterms:W3CDTF">2025-03-25T20:37:25Z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0x010100D9411C26DB089B42AF50327399F8FDD3</vt:lpwstr>
  </property>
</Properties>
</file>