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sldIdLst>
    <p:sldId id="256" r:id="rId2"/>
    <p:sldId id="258" r:id="rId3"/>
    <p:sldId id="259" r:id="rId4"/>
    <p:sldId id="260" r:id="rId5"/>
    <p:sldId id="261" r:id="rId6"/>
    <p:sldId id="280" r:id="rId7"/>
    <p:sldId id="275" r:id="rId8"/>
    <p:sldId id="274" r:id="rId9"/>
    <p:sldId id="276" r:id="rId10"/>
    <p:sldId id="277" r:id="rId11"/>
    <p:sldId id="272" r:id="rId12"/>
    <p:sldId id="278" r:id="rId13"/>
    <p:sldId id="271" r:id="rId14"/>
    <p:sldId id="279"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300" r:id="rId35"/>
    <p:sldId id="301" r:id="rId36"/>
    <p:sldId id="302" r:id="rId37"/>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72C4"/>
    <a:srgbClr val="007DC3"/>
    <a:srgbClr val="003F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0867" autoAdjust="0"/>
  </p:normalViewPr>
  <p:slideViewPr>
    <p:cSldViewPr snapToGrid="0">
      <p:cViewPr varScale="1">
        <p:scale>
          <a:sx n="48" d="100"/>
          <a:sy n="48" d="100"/>
        </p:scale>
        <p:origin x="136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0"/>
            <a:ext cx="4028440" cy="351737"/>
          </a:xfrm>
          <a:prstGeom prst="rect">
            <a:avLst/>
          </a:prstGeom>
        </p:spPr>
        <p:txBody>
          <a:bodyPr vert="horz" lIns="93177" tIns="46589" rIns="93177" bIns="46589" rtlCol="0"/>
          <a:lstStyle>
            <a:lvl1pPr algn="r">
              <a:defRPr sz="1200"/>
            </a:lvl1pPr>
          </a:lstStyle>
          <a:p>
            <a:fld id="{59CE2A94-C1B2-4612-9D6B-FBF9897CE1FC}" type="datetimeFigureOut">
              <a:rPr lang="en-US" smtClean="0"/>
              <a:t>7/9/2024</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4E552104-4309-420F-9224-43DAFF08B6C6}" type="slidenum">
              <a:rPr lang="en-US" smtClean="0"/>
              <a:t>‹#›</a:t>
            </a:fld>
            <a:endParaRPr lang="en-US"/>
          </a:p>
        </p:txBody>
      </p:sp>
    </p:spTree>
    <p:extLst>
      <p:ext uri="{BB962C8B-B14F-4D97-AF65-F5344CB8AC3E}">
        <p14:creationId xmlns:p14="http://schemas.microsoft.com/office/powerpoint/2010/main" val="355940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552104-4309-420F-9224-43DAFF08B6C6}" type="slidenum">
              <a:rPr lang="en-US" smtClean="0"/>
              <a:t>1</a:t>
            </a:fld>
            <a:endParaRPr lang="en-US"/>
          </a:p>
        </p:txBody>
      </p:sp>
    </p:spTree>
    <p:extLst>
      <p:ext uri="{BB962C8B-B14F-4D97-AF65-F5344CB8AC3E}">
        <p14:creationId xmlns:p14="http://schemas.microsoft.com/office/powerpoint/2010/main" val="652725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13</a:t>
            </a:fld>
            <a:endParaRPr lang="en-US"/>
          </a:p>
        </p:txBody>
      </p:sp>
    </p:spTree>
    <p:extLst>
      <p:ext uri="{BB962C8B-B14F-4D97-AF65-F5344CB8AC3E}">
        <p14:creationId xmlns:p14="http://schemas.microsoft.com/office/powerpoint/2010/main" val="1605079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14</a:t>
            </a:fld>
            <a:endParaRPr lang="en-US"/>
          </a:p>
        </p:txBody>
      </p:sp>
    </p:spTree>
    <p:extLst>
      <p:ext uri="{BB962C8B-B14F-4D97-AF65-F5344CB8AC3E}">
        <p14:creationId xmlns:p14="http://schemas.microsoft.com/office/powerpoint/2010/main" val="34188184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27258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40703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02720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06673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46628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70717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50794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8818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2</a:t>
            </a:fld>
            <a:endParaRPr lang="en-US"/>
          </a:p>
        </p:txBody>
      </p:sp>
    </p:spTree>
    <p:extLst>
      <p:ext uri="{BB962C8B-B14F-4D97-AF65-F5344CB8AC3E}">
        <p14:creationId xmlns:p14="http://schemas.microsoft.com/office/powerpoint/2010/main" val="31740703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27258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40703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02720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06673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46628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50794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80221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2183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64354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8818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552104-4309-420F-9224-43DAFF08B6C6}" type="slidenum">
              <a:rPr lang="en-US" smtClean="0"/>
              <a:t>3</a:t>
            </a:fld>
            <a:endParaRPr lang="en-US"/>
          </a:p>
        </p:txBody>
      </p:sp>
    </p:spTree>
    <p:extLst>
      <p:ext uri="{BB962C8B-B14F-4D97-AF65-F5344CB8AC3E}">
        <p14:creationId xmlns:p14="http://schemas.microsoft.com/office/powerpoint/2010/main" val="4260272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552104-4309-420F-9224-43DAFF08B6C6}" type="slidenum">
              <a:rPr lang="en-US" smtClean="0"/>
              <a:t>4</a:t>
            </a:fld>
            <a:endParaRPr lang="en-US"/>
          </a:p>
        </p:txBody>
      </p:sp>
    </p:spTree>
    <p:extLst>
      <p:ext uri="{BB962C8B-B14F-4D97-AF65-F5344CB8AC3E}">
        <p14:creationId xmlns:p14="http://schemas.microsoft.com/office/powerpoint/2010/main" val="2120667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5</a:t>
            </a:fld>
            <a:endParaRPr lang="en-US"/>
          </a:p>
        </p:txBody>
      </p:sp>
    </p:spTree>
    <p:extLst>
      <p:ext uri="{BB962C8B-B14F-4D97-AF65-F5344CB8AC3E}">
        <p14:creationId xmlns:p14="http://schemas.microsoft.com/office/powerpoint/2010/main" val="2454662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6</a:t>
            </a:fld>
            <a:endParaRPr lang="en-US"/>
          </a:p>
        </p:txBody>
      </p:sp>
    </p:spTree>
    <p:extLst>
      <p:ext uri="{BB962C8B-B14F-4D97-AF65-F5344CB8AC3E}">
        <p14:creationId xmlns:p14="http://schemas.microsoft.com/office/powerpoint/2010/main" val="4047071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10</a:t>
            </a:fld>
            <a:endParaRPr lang="en-US"/>
          </a:p>
        </p:txBody>
      </p:sp>
    </p:spTree>
    <p:extLst>
      <p:ext uri="{BB962C8B-B14F-4D97-AF65-F5344CB8AC3E}">
        <p14:creationId xmlns:p14="http://schemas.microsoft.com/office/powerpoint/2010/main" val="1938022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11</a:t>
            </a:fld>
            <a:endParaRPr lang="en-US"/>
          </a:p>
        </p:txBody>
      </p:sp>
    </p:spTree>
    <p:extLst>
      <p:ext uri="{BB962C8B-B14F-4D97-AF65-F5344CB8AC3E}">
        <p14:creationId xmlns:p14="http://schemas.microsoft.com/office/powerpoint/2010/main" val="1512183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12</a:t>
            </a:fld>
            <a:endParaRPr lang="en-US"/>
          </a:p>
        </p:txBody>
      </p:sp>
    </p:spTree>
    <p:extLst>
      <p:ext uri="{BB962C8B-B14F-4D97-AF65-F5344CB8AC3E}">
        <p14:creationId xmlns:p14="http://schemas.microsoft.com/office/powerpoint/2010/main" val="36264354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1AEA7-C025-40E9-AA39-1F834F288D0F}"/>
              </a:ext>
            </a:extLst>
          </p:cNvPr>
          <p:cNvSpPr>
            <a:spLocks noGrp="1"/>
          </p:cNvSpPr>
          <p:nvPr>
            <p:ph type="ctrTitle"/>
          </p:nvPr>
        </p:nvSpPr>
        <p:spPr>
          <a:xfrm>
            <a:off x="568052" y="2091977"/>
            <a:ext cx="11060394" cy="2387600"/>
          </a:xfrm>
          <a:ln>
            <a:noFill/>
          </a:ln>
        </p:spPr>
        <p:txBody>
          <a:bodyPr anchor="t" anchorCtr="0"/>
          <a:lstStyle>
            <a:lvl1pPr algn="l">
              <a:lnSpc>
                <a:spcPct val="100000"/>
              </a:lnSpc>
              <a:defRPr sz="8000"/>
            </a:lvl1pPr>
          </a:lstStyle>
          <a:p>
            <a:r>
              <a:rPr lang="en-US" dirty="0"/>
              <a:t>Click to edit Master title style</a:t>
            </a:r>
          </a:p>
        </p:txBody>
      </p:sp>
      <p:sp>
        <p:nvSpPr>
          <p:cNvPr id="10" name="Rectangle 9">
            <a:extLst>
              <a:ext uri="{FF2B5EF4-FFF2-40B4-BE49-F238E27FC236}">
                <a16:creationId xmlns:a16="http://schemas.microsoft.com/office/drawing/2014/main" id="{5CE83137-CB90-4D3F-95A5-AB2E4292B0C6}"/>
              </a:ext>
            </a:extLst>
          </p:cNvPr>
          <p:cNvSpPr/>
          <p:nvPr userDrawn="1"/>
        </p:nvSpPr>
        <p:spPr>
          <a:xfrm>
            <a:off x="0" y="5311993"/>
            <a:ext cx="12192000" cy="15460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A18229AB-D00D-4D09-B3FB-35F366151B0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7383" y="5723608"/>
            <a:ext cx="2115740" cy="713702"/>
          </a:xfrm>
          <a:prstGeom prst="rect">
            <a:avLst/>
          </a:prstGeom>
        </p:spPr>
      </p:pic>
    </p:spTree>
    <p:extLst>
      <p:ext uri="{BB962C8B-B14F-4D97-AF65-F5344CB8AC3E}">
        <p14:creationId xmlns:p14="http://schemas.microsoft.com/office/powerpoint/2010/main" val="1331727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olic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1AEA7-C025-40E9-AA39-1F834F288D0F}"/>
              </a:ext>
            </a:extLst>
          </p:cNvPr>
          <p:cNvSpPr>
            <a:spLocks noGrp="1"/>
          </p:cNvSpPr>
          <p:nvPr>
            <p:ph type="ctrTitle"/>
          </p:nvPr>
        </p:nvSpPr>
        <p:spPr>
          <a:xfrm>
            <a:off x="568052" y="2091977"/>
            <a:ext cx="11060394" cy="2387600"/>
          </a:xfrm>
          <a:ln>
            <a:noFill/>
          </a:ln>
        </p:spPr>
        <p:txBody>
          <a:bodyPr anchor="t" anchorCtr="0"/>
          <a:lstStyle>
            <a:lvl1pPr algn="l">
              <a:lnSpc>
                <a:spcPct val="100000"/>
              </a:lnSpc>
              <a:defRPr sz="8000"/>
            </a:lvl1pPr>
          </a:lstStyle>
          <a:p>
            <a:r>
              <a:rPr lang="en-US" dirty="0"/>
              <a:t>Click to edit Master title style</a:t>
            </a:r>
          </a:p>
        </p:txBody>
      </p:sp>
      <p:sp>
        <p:nvSpPr>
          <p:cNvPr id="10" name="Rectangle 9">
            <a:extLst>
              <a:ext uri="{FF2B5EF4-FFF2-40B4-BE49-F238E27FC236}">
                <a16:creationId xmlns:a16="http://schemas.microsoft.com/office/drawing/2014/main" id="{5CE83137-CB90-4D3F-95A5-AB2E4292B0C6}"/>
              </a:ext>
            </a:extLst>
          </p:cNvPr>
          <p:cNvSpPr/>
          <p:nvPr userDrawn="1"/>
        </p:nvSpPr>
        <p:spPr>
          <a:xfrm>
            <a:off x="0" y="5311993"/>
            <a:ext cx="12192000" cy="15460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A18229AB-D00D-4D09-B3FB-35F366151B0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7383" y="5723608"/>
            <a:ext cx="2115740" cy="713702"/>
          </a:xfrm>
          <a:prstGeom prst="rect">
            <a:avLst/>
          </a:prstGeom>
        </p:spPr>
      </p:pic>
      <p:pic>
        <p:nvPicPr>
          <p:cNvPr id="5" name="Picture 4" descr="Logo&#10;&#10;Description automatically generated">
            <a:extLst>
              <a:ext uri="{FF2B5EF4-FFF2-40B4-BE49-F238E27FC236}">
                <a16:creationId xmlns:a16="http://schemas.microsoft.com/office/drawing/2014/main" id="{2350C89C-B63D-4FE6-A063-6269C894AE52}"/>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9451" t="9504" r="9760" b="11442"/>
          <a:stretch/>
        </p:blipFill>
        <p:spPr>
          <a:xfrm>
            <a:off x="9655629" y="4310492"/>
            <a:ext cx="2013857" cy="2210052"/>
          </a:xfrm>
          <a:prstGeom prst="rect">
            <a:avLst/>
          </a:prstGeom>
        </p:spPr>
      </p:pic>
    </p:spTree>
    <p:extLst>
      <p:ext uri="{BB962C8B-B14F-4D97-AF65-F5344CB8AC3E}">
        <p14:creationId xmlns:p14="http://schemas.microsoft.com/office/powerpoint/2010/main" val="224955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Fi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1AEA7-C025-40E9-AA39-1F834F288D0F}"/>
              </a:ext>
            </a:extLst>
          </p:cNvPr>
          <p:cNvSpPr>
            <a:spLocks noGrp="1"/>
          </p:cNvSpPr>
          <p:nvPr>
            <p:ph type="ctrTitle"/>
          </p:nvPr>
        </p:nvSpPr>
        <p:spPr>
          <a:xfrm>
            <a:off x="568052" y="2091977"/>
            <a:ext cx="11060394" cy="2387600"/>
          </a:xfrm>
          <a:ln>
            <a:noFill/>
          </a:ln>
        </p:spPr>
        <p:txBody>
          <a:bodyPr anchor="t" anchorCtr="0"/>
          <a:lstStyle>
            <a:lvl1pPr algn="l">
              <a:lnSpc>
                <a:spcPct val="100000"/>
              </a:lnSpc>
              <a:defRPr sz="8000"/>
            </a:lvl1pPr>
          </a:lstStyle>
          <a:p>
            <a:r>
              <a:rPr lang="en-US" dirty="0"/>
              <a:t>Click to edit Master title style</a:t>
            </a:r>
          </a:p>
        </p:txBody>
      </p:sp>
      <p:sp>
        <p:nvSpPr>
          <p:cNvPr id="10" name="Rectangle 9">
            <a:extLst>
              <a:ext uri="{FF2B5EF4-FFF2-40B4-BE49-F238E27FC236}">
                <a16:creationId xmlns:a16="http://schemas.microsoft.com/office/drawing/2014/main" id="{5CE83137-CB90-4D3F-95A5-AB2E4292B0C6}"/>
              </a:ext>
            </a:extLst>
          </p:cNvPr>
          <p:cNvSpPr/>
          <p:nvPr userDrawn="1"/>
        </p:nvSpPr>
        <p:spPr>
          <a:xfrm>
            <a:off x="0" y="5311993"/>
            <a:ext cx="12192000" cy="15460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A18229AB-D00D-4D09-B3FB-35F366151B0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7383" y="5723608"/>
            <a:ext cx="2115740" cy="713702"/>
          </a:xfrm>
          <a:prstGeom prst="rect">
            <a:avLst/>
          </a:prstGeom>
        </p:spPr>
      </p:pic>
      <p:pic>
        <p:nvPicPr>
          <p:cNvPr id="6" name="Graphic 5">
            <a:extLst>
              <a:ext uri="{FF2B5EF4-FFF2-40B4-BE49-F238E27FC236}">
                <a16:creationId xmlns:a16="http://schemas.microsoft.com/office/drawing/2014/main" id="{72B880DD-577B-4517-9EAF-E78B0073EC0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451656" y="4881016"/>
            <a:ext cx="2176790" cy="1600200"/>
          </a:xfrm>
          <a:prstGeom prst="rect">
            <a:avLst/>
          </a:prstGeom>
        </p:spPr>
      </p:pic>
    </p:spTree>
    <p:extLst>
      <p:ext uri="{BB962C8B-B14F-4D97-AF65-F5344CB8AC3E}">
        <p14:creationId xmlns:p14="http://schemas.microsoft.com/office/powerpoint/2010/main" val="2354038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olice and Fi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1AEA7-C025-40E9-AA39-1F834F288D0F}"/>
              </a:ext>
            </a:extLst>
          </p:cNvPr>
          <p:cNvSpPr>
            <a:spLocks noGrp="1"/>
          </p:cNvSpPr>
          <p:nvPr>
            <p:ph type="ctrTitle"/>
          </p:nvPr>
        </p:nvSpPr>
        <p:spPr>
          <a:xfrm>
            <a:off x="568052" y="2091977"/>
            <a:ext cx="11060394" cy="2387600"/>
          </a:xfrm>
          <a:ln>
            <a:noFill/>
          </a:ln>
        </p:spPr>
        <p:txBody>
          <a:bodyPr anchor="t" anchorCtr="0"/>
          <a:lstStyle>
            <a:lvl1pPr algn="l">
              <a:lnSpc>
                <a:spcPct val="100000"/>
              </a:lnSpc>
              <a:defRPr sz="8000"/>
            </a:lvl1pPr>
          </a:lstStyle>
          <a:p>
            <a:r>
              <a:rPr lang="en-US" dirty="0"/>
              <a:t>Click to edit Master title style</a:t>
            </a:r>
          </a:p>
        </p:txBody>
      </p:sp>
      <p:sp>
        <p:nvSpPr>
          <p:cNvPr id="10" name="Rectangle 9">
            <a:extLst>
              <a:ext uri="{FF2B5EF4-FFF2-40B4-BE49-F238E27FC236}">
                <a16:creationId xmlns:a16="http://schemas.microsoft.com/office/drawing/2014/main" id="{5CE83137-CB90-4D3F-95A5-AB2E4292B0C6}"/>
              </a:ext>
            </a:extLst>
          </p:cNvPr>
          <p:cNvSpPr/>
          <p:nvPr userDrawn="1"/>
        </p:nvSpPr>
        <p:spPr>
          <a:xfrm>
            <a:off x="0" y="5311993"/>
            <a:ext cx="12192000" cy="15460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A18229AB-D00D-4D09-B3FB-35F366151B0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7383" y="5723608"/>
            <a:ext cx="2115740" cy="713702"/>
          </a:xfrm>
          <a:prstGeom prst="rect">
            <a:avLst/>
          </a:prstGeom>
        </p:spPr>
      </p:pic>
      <p:pic>
        <p:nvPicPr>
          <p:cNvPr id="5" name="Picture 4" descr="Logo&#10;&#10;Description automatically generated">
            <a:extLst>
              <a:ext uri="{FF2B5EF4-FFF2-40B4-BE49-F238E27FC236}">
                <a16:creationId xmlns:a16="http://schemas.microsoft.com/office/drawing/2014/main" id="{4840D00C-592F-41EF-B7DB-807828FA5FA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9451" t="9504" r="9760" b="11442"/>
          <a:stretch/>
        </p:blipFill>
        <p:spPr>
          <a:xfrm>
            <a:off x="9655629" y="4310492"/>
            <a:ext cx="2013857" cy="2210052"/>
          </a:xfrm>
          <a:prstGeom prst="rect">
            <a:avLst/>
          </a:prstGeom>
        </p:spPr>
      </p:pic>
      <p:pic>
        <p:nvPicPr>
          <p:cNvPr id="7" name="Graphic 6">
            <a:extLst>
              <a:ext uri="{FF2B5EF4-FFF2-40B4-BE49-F238E27FC236}">
                <a16:creationId xmlns:a16="http://schemas.microsoft.com/office/drawing/2014/main" id="{48E7D4BA-D5D7-4478-BD4A-1DFDA4DE7552}"/>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7180404" y="4881016"/>
            <a:ext cx="2176790" cy="1600200"/>
          </a:xfrm>
          <a:prstGeom prst="rect">
            <a:avLst/>
          </a:prstGeom>
        </p:spPr>
      </p:pic>
    </p:spTree>
    <p:extLst>
      <p:ext uri="{BB962C8B-B14F-4D97-AF65-F5344CB8AC3E}">
        <p14:creationId xmlns:p14="http://schemas.microsoft.com/office/powerpoint/2010/main" val="588028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08947-152A-4790-9028-AE2CCEFD54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55182D-2005-4CD6-9A95-637085379232}"/>
              </a:ext>
            </a:extLst>
          </p:cNvPr>
          <p:cNvSpPr>
            <a:spLocks noGrp="1"/>
          </p:cNvSpPr>
          <p:nvPr>
            <p:ph idx="1"/>
          </p:nvPr>
        </p:nvSpPr>
        <p:spPr/>
        <p:txBody>
          <a:bodyPr/>
          <a:lstStyle/>
          <a:p>
            <a:pPr lvl="0"/>
            <a:r>
              <a:rPr lang="en-US" dirty="0"/>
              <a:t>Edit Master text styles</a:t>
            </a:r>
          </a:p>
        </p:txBody>
      </p:sp>
      <p:sp>
        <p:nvSpPr>
          <p:cNvPr id="6" name="Slide Number Placeholder 5">
            <a:extLst>
              <a:ext uri="{FF2B5EF4-FFF2-40B4-BE49-F238E27FC236}">
                <a16:creationId xmlns:a16="http://schemas.microsoft.com/office/drawing/2014/main" id="{F7447D5A-0AC5-475A-8E90-C0863D66EAED}"/>
              </a:ext>
            </a:extLst>
          </p:cNvPr>
          <p:cNvSpPr>
            <a:spLocks noGrp="1"/>
          </p:cNvSpPr>
          <p:nvPr>
            <p:ph type="sldNum" sz="quarter" idx="12"/>
          </p:nvPr>
        </p:nvSpPr>
        <p:spPr/>
        <p:txBody>
          <a:bodyPr/>
          <a:lstStyle/>
          <a:p>
            <a:fld id="{2E73A44F-2EF0-4914-8054-1A7660C14E0A}" type="slidenum">
              <a:rPr lang="en-US" smtClean="0"/>
              <a:t>‹#›</a:t>
            </a:fld>
            <a:endParaRPr lang="en-US" dirty="0"/>
          </a:p>
        </p:txBody>
      </p:sp>
    </p:spTree>
    <p:extLst>
      <p:ext uri="{BB962C8B-B14F-4D97-AF65-F5344CB8AC3E}">
        <p14:creationId xmlns:p14="http://schemas.microsoft.com/office/powerpoint/2010/main" val="51680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6760B-26E5-483E-8DD5-D064F54800B8}"/>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2224B05-4F5B-4F08-B5A7-1B66CE250429}"/>
              </a:ext>
            </a:extLst>
          </p:cNvPr>
          <p:cNvSpPr>
            <a:spLocks noGrp="1"/>
          </p:cNvSpPr>
          <p:nvPr>
            <p:ph sz="half" idx="1"/>
          </p:nvPr>
        </p:nvSpPr>
        <p:spPr>
          <a:xfrm>
            <a:off x="838200" y="1949225"/>
            <a:ext cx="5181600" cy="4227738"/>
          </a:xfrm>
        </p:spPr>
        <p:txBody>
          <a:bodyPr/>
          <a:lstStyle>
            <a:lvl2pPr marL="457200" indent="0">
              <a:buNone/>
              <a:defRPr/>
            </a:lvl2pPr>
          </a:lstStyle>
          <a:p>
            <a:pPr lvl="0"/>
            <a:r>
              <a:rPr lang="en-US" dirty="0"/>
              <a:t>Edit Master text styles</a:t>
            </a:r>
          </a:p>
        </p:txBody>
      </p:sp>
      <p:sp>
        <p:nvSpPr>
          <p:cNvPr id="4" name="Content Placeholder 3">
            <a:extLst>
              <a:ext uri="{FF2B5EF4-FFF2-40B4-BE49-F238E27FC236}">
                <a16:creationId xmlns:a16="http://schemas.microsoft.com/office/drawing/2014/main" id="{3BA44906-26AB-4D65-A3C4-A1C02FABFD0C}"/>
              </a:ext>
            </a:extLst>
          </p:cNvPr>
          <p:cNvSpPr>
            <a:spLocks noGrp="1"/>
          </p:cNvSpPr>
          <p:nvPr>
            <p:ph sz="half" idx="2"/>
          </p:nvPr>
        </p:nvSpPr>
        <p:spPr>
          <a:xfrm>
            <a:off x="6172200" y="1949225"/>
            <a:ext cx="5181600" cy="4227738"/>
          </a:xfrm>
        </p:spPr>
        <p:txBody>
          <a:bodyPr/>
          <a:lstStyle/>
          <a:p>
            <a:pPr lvl="0"/>
            <a:r>
              <a:rPr lang="en-US" dirty="0"/>
              <a:t>Edit Master text styles</a:t>
            </a:r>
          </a:p>
        </p:txBody>
      </p:sp>
      <p:sp>
        <p:nvSpPr>
          <p:cNvPr id="7" name="Slide Number Placeholder 6">
            <a:extLst>
              <a:ext uri="{FF2B5EF4-FFF2-40B4-BE49-F238E27FC236}">
                <a16:creationId xmlns:a16="http://schemas.microsoft.com/office/drawing/2014/main" id="{1DBF9BD6-8B03-48C5-9AB3-8B4392F64780}"/>
              </a:ext>
            </a:extLst>
          </p:cNvPr>
          <p:cNvSpPr>
            <a:spLocks noGrp="1"/>
          </p:cNvSpPr>
          <p:nvPr>
            <p:ph type="sldNum" sz="quarter" idx="12"/>
          </p:nvPr>
        </p:nvSpPr>
        <p:spPr/>
        <p:txBody>
          <a:bodyPr/>
          <a:lstStyle/>
          <a:p>
            <a:fld id="{2E73A44F-2EF0-4914-8054-1A7660C14E0A}" type="slidenum">
              <a:rPr lang="en-US" smtClean="0"/>
              <a:t>‹#›</a:t>
            </a:fld>
            <a:endParaRPr lang="en-US"/>
          </a:p>
        </p:txBody>
      </p:sp>
    </p:spTree>
    <p:extLst>
      <p:ext uri="{BB962C8B-B14F-4D97-AF65-F5344CB8AC3E}">
        <p14:creationId xmlns:p14="http://schemas.microsoft.com/office/powerpoint/2010/main" val="3621827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3CD91-FF60-4D1D-9332-38EC86D088A8}"/>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67EEC516-8697-44BB-8DE5-DDB3F27F4CB2}"/>
              </a:ext>
            </a:extLst>
          </p:cNvPr>
          <p:cNvSpPr>
            <a:spLocks noGrp="1"/>
          </p:cNvSpPr>
          <p:nvPr>
            <p:ph type="sldNum" sz="quarter" idx="12"/>
          </p:nvPr>
        </p:nvSpPr>
        <p:spPr/>
        <p:txBody>
          <a:bodyPr/>
          <a:lstStyle/>
          <a:p>
            <a:fld id="{2E73A44F-2EF0-4914-8054-1A7660C14E0A}" type="slidenum">
              <a:rPr lang="en-US" smtClean="0"/>
              <a:t>‹#›</a:t>
            </a:fld>
            <a:endParaRPr lang="en-US"/>
          </a:p>
        </p:txBody>
      </p:sp>
    </p:spTree>
    <p:extLst>
      <p:ext uri="{BB962C8B-B14F-4D97-AF65-F5344CB8AC3E}">
        <p14:creationId xmlns:p14="http://schemas.microsoft.com/office/powerpoint/2010/main" val="1052553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for Imag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3CD91-FF60-4D1D-9332-38EC86D088A8}"/>
              </a:ext>
            </a:extLst>
          </p:cNvPr>
          <p:cNvSpPr>
            <a:spLocks noGrp="1"/>
          </p:cNvSpPr>
          <p:nvPr>
            <p:ph type="title"/>
          </p:nvPr>
        </p:nvSpPr>
        <p:spPr/>
        <p:txBody>
          <a:bodyPr/>
          <a:lstStyle>
            <a:lvl1pPr>
              <a:defRPr>
                <a:solidFill>
                  <a:srgbClr val="003F61"/>
                </a:solidFill>
              </a:defRPr>
            </a:lvl1pPr>
          </a:lstStyle>
          <a:p>
            <a:r>
              <a:rPr lang="en-US" dirty="0"/>
              <a:t>Click to edit Master title style</a:t>
            </a:r>
          </a:p>
        </p:txBody>
      </p:sp>
      <p:sp>
        <p:nvSpPr>
          <p:cNvPr id="5" name="Slide Number Placeholder 4">
            <a:extLst>
              <a:ext uri="{FF2B5EF4-FFF2-40B4-BE49-F238E27FC236}">
                <a16:creationId xmlns:a16="http://schemas.microsoft.com/office/drawing/2014/main" id="{67EEC516-8697-44BB-8DE5-DDB3F27F4CB2}"/>
              </a:ext>
            </a:extLst>
          </p:cNvPr>
          <p:cNvSpPr>
            <a:spLocks noGrp="1"/>
          </p:cNvSpPr>
          <p:nvPr>
            <p:ph type="sldNum" sz="quarter" idx="12"/>
          </p:nvPr>
        </p:nvSpPr>
        <p:spPr/>
        <p:txBody>
          <a:bodyPr/>
          <a:lstStyle>
            <a:lvl1pPr>
              <a:defRPr>
                <a:solidFill>
                  <a:srgbClr val="003F61"/>
                </a:solidFill>
              </a:defRPr>
            </a:lvl1pPr>
          </a:lstStyle>
          <a:p>
            <a:fld id="{2E73A44F-2EF0-4914-8054-1A7660C14E0A}" type="slidenum">
              <a:rPr lang="en-US" smtClean="0"/>
              <a:pPr/>
              <a:t>‹#›</a:t>
            </a:fld>
            <a:endParaRPr lang="en-US" dirty="0"/>
          </a:p>
        </p:txBody>
      </p:sp>
    </p:spTree>
    <p:extLst>
      <p:ext uri="{BB962C8B-B14F-4D97-AF65-F5344CB8AC3E}">
        <p14:creationId xmlns:p14="http://schemas.microsoft.com/office/powerpoint/2010/main" val="3291075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28C5B21-0409-40A2-BF96-85655172D675}"/>
              </a:ext>
            </a:extLst>
          </p:cNvPr>
          <p:cNvSpPr>
            <a:spLocks noGrp="1"/>
          </p:cNvSpPr>
          <p:nvPr>
            <p:ph type="sldNum" sz="quarter" idx="12"/>
          </p:nvPr>
        </p:nvSpPr>
        <p:spPr/>
        <p:txBody>
          <a:bodyPr/>
          <a:lstStyle/>
          <a:p>
            <a:fld id="{2E73A44F-2EF0-4914-8054-1A7660C14E0A}" type="slidenum">
              <a:rPr lang="en-US" smtClean="0"/>
              <a:t>‹#›</a:t>
            </a:fld>
            <a:endParaRPr lang="en-US"/>
          </a:p>
        </p:txBody>
      </p:sp>
    </p:spTree>
    <p:extLst>
      <p:ext uri="{BB962C8B-B14F-4D97-AF65-F5344CB8AC3E}">
        <p14:creationId xmlns:p14="http://schemas.microsoft.com/office/powerpoint/2010/main" val="3720593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F6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2A99B6-B5B4-4CF6-A2F7-7A2BF6A8B763}"/>
              </a:ext>
            </a:extLst>
          </p:cNvPr>
          <p:cNvSpPr>
            <a:spLocks noGrp="1"/>
          </p:cNvSpPr>
          <p:nvPr>
            <p:ph type="title"/>
          </p:nvPr>
        </p:nvSpPr>
        <p:spPr>
          <a:xfrm>
            <a:off x="565803" y="1163943"/>
            <a:ext cx="10787997" cy="526745"/>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5F244680-4CA5-4061-BA8F-748828E71FA9}"/>
              </a:ext>
            </a:extLst>
          </p:cNvPr>
          <p:cNvSpPr>
            <a:spLocks noGrp="1"/>
          </p:cNvSpPr>
          <p:nvPr>
            <p:ph type="body" idx="1"/>
          </p:nvPr>
        </p:nvSpPr>
        <p:spPr>
          <a:xfrm>
            <a:off x="838200" y="1949225"/>
            <a:ext cx="10515600" cy="4227738"/>
          </a:xfrm>
          <a:prstGeom prst="rect">
            <a:avLst/>
          </a:prstGeom>
        </p:spPr>
        <p:txBody>
          <a:bodyPr vert="horz" lIns="91440" tIns="45720" rIns="91440" bIns="45720" rtlCol="0">
            <a:noAutofit/>
          </a:bodyPr>
          <a:lstStyle/>
          <a:p>
            <a:pPr lvl="0"/>
            <a:r>
              <a:rPr lang="en-US" dirty="0"/>
              <a:t>Edit Master text styles</a:t>
            </a:r>
          </a:p>
        </p:txBody>
      </p:sp>
      <p:sp>
        <p:nvSpPr>
          <p:cNvPr id="6" name="Slide Number Placeholder 5">
            <a:extLst>
              <a:ext uri="{FF2B5EF4-FFF2-40B4-BE49-F238E27FC236}">
                <a16:creationId xmlns:a16="http://schemas.microsoft.com/office/drawing/2014/main" id="{1C26EB5C-96FF-41BA-B564-C66AE7AFB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latin typeface="Tw Cen MT" panose="020B0602020104020603" pitchFamily="34" charset="0"/>
              </a:defRPr>
            </a:lvl1pPr>
          </a:lstStyle>
          <a:p>
            <a:fld id="{8D48E626-9CED-455F-A018-2B4F8B94D365}" type="slidenum">
              <a:rPr lang="en-US" smtClean="0"/>
              <a:pPr/>
              <a:t>‹#›</a:t>
            </a:fld>
            <a:endParaRPr lang="en-US" dirty="0"/>
          </a:p>
        </p:txBody>
      </p:sp>
      <p:cxnSp>
        <p:nvCxnSpPr>
          <p:cNvPr id="12" name="Straight Connector 11">
            <a:extLst>
              <a:ext uri="{FF2B5EF4-FFF2-40B4-BE49-F238E27FC236}">
                <a16:creationId xmlns:a16="http://schemas.microsoft.com/office/drawing/2014/main" id="{0D1F5ADC-8635-46B2-8999-EA10299A6E1D}"/>
              </a:ext>
            </a:extLst>
          </p:cNvPr>
          <p:cNvCxnSpPr>
            <a:cxnSpLocks/>
          </p:cNvCxnSpPr>
          <p:nvPr userDrawn="1"/>
        </p:nvCxnSpPr>
        <p:spPr>
          <a:xfrm>
            <a:off x="677383" y="832953"/>
            <a:ext cx="640080" cy="0"/>
          </a:xfrm>
          <a:prstGeom prst="line">
            <a:avLst/>
          </a:prstGeom>
          <a:noFill/>
          <a:ln w="114300" cap="flat" cmpd="sng" algn="ctr">
            <a:solidFill>
              <a:srgbClr val="007DC3"/>
            </a:solidFill>
            <a:prstDash val="solid"/>
            <a:miter lim="800000"/>
          </a:ln>
          <a:effectLst/>
        </p:spPr>
      </p:cxnSp>
    </p:spTree>
    <p:extLst>
      <p:ext uri="{BB962C8B-B14F-4D97-AF65-F5344CB8AC3E}">
        <p14:creationId xmlns:p14="http://schemas.microsoft.com/office/powerpoint/2010/main" val="1351200727"/>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8" r:id="rId3"/>
    <p:sldLayoutId id="2147483659" r:id="rId4"/>
    <p:sldLayoutId id="2147483650" r:id="rId5"/>
    <p:sldLayoutId id="2147483652" r:id="rId6"/>
    <p:sldLayoutId id="2147483654" r:id="rId7"/>
    <p:sldLayoutId id="2147483656" r:id="rId8"/>
    <p:sldLayoutId id="2147483655" r:id="rId9"/>
  </p:sldLayoutIdLst>
  <p:txStyles>
    <p:titleStyle>
      <a:lvl1pPr algn="l" defTabSz="914400" rtl="0" eaLnBrk="1" latinLnBrk="0" hangingPunct="1">
        <a:lnSpc>
          <a:spcPct val="90000"/>
        </a:lnSpc>
        <a:spcBef>
          <a:spcPct val="0"/>
        </a:spcBef>
        <a:buNone/>
        <a:defRPr sz="6000" b="1" kern="1200">
          <a:solidFill>
            <a:schemeClr val="bg1"/>
          </a:solidFill>
          <a:latin typeface="Tw Cen MT" panose="020B0602020104020603" pitchFamily="34" charset="0"/>
          <a:ea typeface="+mj-ea"/>
          <a:cs typeface="+mj-cs"/>
        </a:defRPr>
      </a:lvl1pPr>
    </p:titleStyle>
    <p:bodyStyle>
      <a:lvl1pPr marL="228600" indent="-365760" algn="l" defTabSz="914400" rtl="0" eaLnBrk="1" latinLnBrk="0" hangingPunct="1">
        <a:lnSpc>
          <a:spcPct val="150000"/>
        </a:lnSpc>
        <a:spcBef>
          <a:spcPts val="0"/>
        </a:spcBef>
        <a:buClr>
          <a:srgbClr val="007DC3"/>
        </a:buClr>
        <a:buFont typeface="Arial" panose="020B0604020202020204" pitchFamily="34" charset="0"/>
        <a:buChar char="•"/>
        <a:defRPr sz="3200" kern="1200">
          <a:solidFill>
            <a:schemeClr val="bg1"/>
          </a:solidFill>
          <a:latin typeface="Tw Cen MT" panose="020B06020201040206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FFE05-5124-4E67-8E04-A2B324532633}"/>
              </a:ext>
            </a:extLst>
          </p:cNvPr>
          <p:cNvSpPr>
            <a:spLocks noGrp="1"/>
          </p:cNvSpPr>
          <p:nvPr>
            <p:ph type="ctrTitle"/>
          </p:nvPr>
        </p:nvSpPr>
        <p:spPr/>
        <p:txBody>
          <a:bodyPr/>
          <a:lstStyle/>
          <a:p>
            <a:r>
              <a:rPr lang="en-US" dirty="0"/>
              <a:t>Human Resources</a:t>
            </a:r>
          </a:p>
        </p:txBody>
      </p:sp>
    </p:spTree>
    <p:extLst>
      <p:ext uri="{BB962C8B-B14F-4D97-AF65-F5344CB8AC3E}">
        <p14:creationId xmlns:p14="http://schemas.microsoft.com/office/powerpoint/2010/main" val="3195875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E9BA0-1BB0-487F-ACEF-27620B9D78F1}"/>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C33FDDD6-7210-4F7C-82B6-1ECC428A8665}"/>
              </a:ext>
            </a:extLst>
          </p:cNvPr>
          <p:cNvSpPr>
            <a:spLocks noGrp="1"/>
          </p:cNvSpPr>
          <p:nvPr>
            <p:ph idx="1"/>
          </p:nvPr>
        </p:nvSpPr>
        <p:spPr/>
        <p:txBody>
          <a:bodyPr/>
          <a:lstStyle/>
          <a:p>
            <a:pPr marL="0" indent="0">
              <a:buNone/>
            </a:pPr>
            <a:r>
              <a:rPr lang="en-US" dirty="0"/>
              <a:t>Implementing and documenting best practices:</a:t>
            </a:r>
          </a:p>
          <a:p>
            <a:pPr marL="457200" indent="-457200"/>
            <a:r>
              <a:rPr lang="en-US" dirty="0"/>
              <a:t>Document our payroll and benefit administration procedures.</a:t>
            </a:r>
          </a:p>
          <a:p>
            <a:pPr marL="457200" indent="-457200"/>
            <a:r>
              <a:rPr lang="en-US" dirty="0"/>
              <a:t>Evaluate our basic functional HR service delivery processes and procedures.</a:t>
            </a:r>
          </a:p>
          <a:p>
            <a:pPr marL="457200" indent="-457200"/>
            <a:r>
              <a:rPr lang="en-US" dirty="0"/>
              <a:t>Leverage technology to improve efficiency of processes.</a:t>
            </a:r>
          </a:p>
          <a:p>
            <a:pPr marL="0" indent="0">
              <a:buNone/>
            </a:pPr>
            <a:endParaRPr lang="en-US" dirty="0"/>
          </a:p>
        </p:txBody>
      </p:sp>
    </p:spTree>
    <p:extLst>
      <p:ext uri="{BB962C8B-B14F-4D97-AF65-F5344CB8AC3E}">
        <p14:creationId xmlns:p14="http://schemas.microsoft.com/office/powerpoint/2010/main" val="2199754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0" indent="0">
              <a:buNone/>
            </a:pPr>
            <a:r>
              <a:rPr lang="en-US" dirty="0"/>
              <a:t>Invest in health and wellbeing of staff:</a:t>
            </a:r>
          </a:p>
          <a:p>
            <a:pPr marL="457200" indent="-457200"/>
            <a:r>
              <a:rPr lang="en-US" dirty="0"/>
              <a:t>Increase access to mental health resources.</a:t>
            </a:r>
          </a:p>
          <a:p>
            <a:pPr marL="457200" indent="-457200"/>
            <a:r>
              <a:rPr lang="en-US" dirty="0"/>
              <a:t>Monitor our pay and benefits in comparison to the market.</a:t>
            </a:r>
          </a:p>
          <a:p>
            <a:pPr marL="457200" indent="-457200"/>
            <a:r>
              <a:rPr lang="en-US" dirty="0"/>
              <a:t>Continue to evaluate and recommend employee and community-friendly policies.</a:t>
            </a:r>
          </a:p>
        </p:txBody>
      </p:sp>
    </p:spTree>
    <p:extLst>
      <p:ext uri="{BB962C8B-B14F-4D97-AF65-F5344CB8AC3E}">
        <p14:creationId xmlns:p14="http://schemas.microsoft.com/office/powerpoint/2010/main" val="2645860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0" indent="0">
              <a:buNone/>
            </a:pPr>
            <a:r>
              <a:rPr lang="en-US" dirty="0"/>
              <a:t>Provide employee centered service:</a:t>
            </a:r>
          </a:p>
          <a:p>
            <a:pPr marL="457200" indent="-457200"/>
            <a:r>
              <a:rPr lang="en-US" dirty="0"/>
              <a:t>Ensure cross-training and backup support are in place.</a:t>
            </a:r>
          </a:p>
          <a:p>
            <a:pPr marL="457200" indent="-457200"/>
            <a:r>
              <a:rPr lang="en-US" dirty="0"/>
              <a:t>Revamp and enhance our employee onboarding and offboarding experience to create great experiences.</a:t>
            </a:r>
          </a:p>
          <a:p>
            <a:pPr marL="457200" indent="-457200"/>
            <a:r>
              <a:rPr lang="en-US" dirty="0"/>
              <a:t>Continued focus on HR staff development.</a:t>
            </a:r>
          </a:p>
          <a:p>
            <a:pPr marL="0" indent="0">
              <a:buNone/>
            </a:pPr>
            <a:endParaRPr lang="en-US" dirty="0"/>
          </a:p>
        </p:txBody>
      </p:sp>
    </p:spTree>
    <p:extLst>
      <p:ext uri="{BB962C8B-B14F-4D97-AF65-F5344CB8AC3E}">
        <p14:creationId xmlns:p14="http://schemas.microsoft.com/office/powerpoint/2010/main" val="1762125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E9BA0-1BB0-487F-ACEF-27620B9D78F1}"/>
              </a:ext>
            </a:extLst>
          </p:cNvPr>
          <p:cNvSpPr>
            <a:spLocks noGrp="1"/>
          </p:cNvSpPr>
          <p:nvPr>
            <p:ph type="title"/>
          </p:nvPr>
        </p:nvSpPr>
        <p:spPr/>
        <p:txBody>
          <a:bodyPr/>
          <a:lstStyle/>
          <a:p>
            <a:r>
              <a:rPr lang="en-US" dirty="0"/>
              <a:t>Current challenges</a:t>
            </a:r>
          </a:p>
        </p:txBody>
      </p:sp>
      <p:sp>
        <p:nvSpPr>
          <p:cNvPr id="3" name="Content Placeholder 2">
            <a:extLst>
              <a:ext uri="{FF2B5EF4-FFF2-40B4-BE49-F238E27FC236}">
                <a16:creationId xmlns:a16="http://schemas.microsoft.com/office/drawing/2014/main" id="{C33FDDD6-7210-4F7C-82B6-1ECC428A8665}"/>
              </a:ext>
            </a:extLst>
          </p:cNvPr>
          <p:cNvSpPr>
            <a:spLocks noGrp="1"/>
          </p:cNvSpPr>
          <p:nvPr>
            <p:ph idx="1"/>
          </p:nvPr>
        </p:nvSpPr>
        <p:spPr/>
        <p:txBody>
          <a:bodyPr/>
          <a:lstStyle/>
          <a:p>
            <a:pPr marL="457200" indent="-457200"/>
            <a:r>
              <a:rPr lang="en-US" dirty="0"/>
              <a:t>Lack of documented processes and cross-training.</a:t>
            </a:r>
          </a:p>
          <a:p>
            <a:pPr marL="457200" indent="-457200"/>
            <a:r>
              <a:rPr lang="en-US" dirty="0"/>
              <a:t>Old technology systems.</a:t>
            </a:r>
          </a:p>
          <a:p>
            <a:pPr marL="457200" indent="-457200"/>
            <a:r>
              <a:rPr lang="en-US" dirty="0"/>
              <a:t>Rising labor and insurance costs.</a:t>
            </a:r>
          </a:p>
          <a:p>
            <a:pPr marL="457200" indent="-457200"/>
            <a:r>
              <a:rPr lang="en-US" dirty="0"/>
              <a:t>Continued labor market challenges.</a:t>
            </a:r>
          </a:p>
          <a:p>
            <a:pPr marL="457200" indent="-457200"/>
            <a:r>
              <a:rPr lang="en-US" dirty="0"/>
              <a:t>Evolving employee wellbeing needs. </a:t>
            </a:r>
          </a:p>
          <a:p>
            <a:pPr marL="0" indent="0">
              <a:buNone/>
            </a:pPr>
            <a:endParaRPr lang="en-US" dirty="0"/>
          </a:p>
        </p:txBody>
      </p:sp>
    </p:spTree>
    <p:extLst>
      <p:ext uri="{BB962C8B-B14F-4D97-AF65-F5344CB8AC3E}">
        <p14:creationId xmlns:p14="http://schemas.microsoft.com/office/powerpoint/2010/main" val="1699669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7642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FFE05-5124-4E67-8E04-A2B324532633}"/>
              </a:ext>
            </a:extLst>
          </p:cNvPr>
          <p:cNvSpPr>
            <a:spLocks noGrp="1"/>
          </p:cNvSpPr>
          <p:nvPr>
            <p:ph type="ctrTitle"/>
          </p:nvPr>
        </p:nvSpPr>
        <p:spPr/>
        <p:txBody>
          <a:bodyPr/>
          <a:lstStyle/>
          <a:p>
            <a:r>
              <a:rPr lang="en-US" dirty="0"/>
              <a:t>Public Works </a:t>
            </a:r>
          </a:p>
        </p:txBody>
      </p:sp>
    </p:spTree>
    <p:extLst>
      <p:ext uri="{BB962C8B-B14F-4D97-AF65-F5344CB8AC3E}">
        <p14:creationId xmlns:p14="http://schemas.microsoft.com/office/powerpoint/2010/main" val="1924531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765F8-0F97-426E-96AA-76C847882730}"/>
              </a:ext>
            </a:extLst>
          </p:cNvPr>
          <p:cNvSpPr>
            <a:spLocks noGrp="1"/>
          </p:cNvSpPr>
          <p:nvPr>
            <p:ph type="title"/>
          </p:nvPr>
        </p:nvSpPr>
        <p:spPr/>
        <p:txBody>
          <a:bodyPr/>
          <a:lstStyle/>
          <a:p>
            <a:r>
              <a:rPr lang="en-US" dirty="0"/>
              <a:t>Who are we?</a:t>
            </a:r>
          </a:p>
        </p:txBody>
      </p:sp>
      <p:sp>
        <p:nvSpPr>
          <p:cNvPr id="3" name="Content Placeholder 2">
            <a:extLst>
              <a:ext uri="{FF2B5EF4-FFF2-40B4-BE49-F238E27FC236}">
                <a16:creationId xmlns:a16="http://schemas.microsoft.com/office/drawing/2014/main" id="{2CFBF9C5-9B28-42D5-840C-8B15532B6184}"/>
              </a:ext>
            </a:extLst>
          </p:cNvPr>
          <p:cNvSpPr>
            <a:spLocks noGrp="1"/>
          </p:cNvSpPr>
          <p:nvPr>
            <p:ph idx="1"/>
          </p:nvPr>
        </p:nvSpPr>
        <p:spPr>
          <a:xfrm>
            <a:off x="838200" y="1949225"/>
            <a:ext cx="10515600" cy="1642114"/>
          </a:xfrm>
        </p:spPr>
        <p:txBody>
          <a:bodyPr/>
          <a:lstStyle/>
          <a:p>
            <a:pPr marL="0" indent="0">
              <a:buNone/>
            </a:pPr>
            <a:r>
              <a:rPr lang="en-US" dirty="0"/>
              <a:t>Public Works exists to Make Normal Happen for our community through:</a:t>
            </a:r>
          </a:p>
        </p:txBody>
      </p:sp>
      <p:sp>
        <p:nvSpPr>
          <p:cNvPr id="5" name="Content Placeholder 2">
            <a:extLst>
              <a:ext uri="{FF2B5EF4-FFF2-40B4-BE49-F238E27FC236}">
                <a16:creationId xmlns:a16="http://schemas.microsoft.com/office/drawing/2014/main" id="{E43B8E05-F570-4929-BFF9-FBBDFB16443F}"/>
              </a:ext>
            </a:extLst>
          </p:cNvPr>
          <p:cNvSpPr txBox="1">
            <a:spLocks/>
          </p:cNvSpPr>
          <p:nvPr/>
        </p:nvSpPr>
        <p:spPr>
          <a:xfrm>
            <a:off x="838201" y="3584833"/>
            <a:ext cx="5257800" cy="1642114"/>
          </a:xfrm>
          <a:prstGeom prst="rect">
            <a:avLst/>
          </a:prstGeom>
        </p:spPr>
        <p:txBody>
          <a:bodyPr vert="horz" lIns="91440" tIns="45720" rIns="91440" bIns="45720" rtlCol="0">
            <a:noAutofit/>
          </a:bodyPr>
          <a:lstStyle>
            <a:lvl1pPr marL="228600" indent="-365760" algn="l" defTabSz="914400" rtl="0" eaLnBrk="1" latinLnBrk="0" hangingPunct="1">
              <a:lnSpc>
                <a:spcPct val="150000"/>
              </a:lnSpc>
              <a:spcBef>
                <a:spcPts val="0"/>
              </a:spcBef>
              <a:buClr>
                <a:srgbClr val="007DC3"/>
              </a:buClr>
              <a:buFont typeface="Arial" panose="020B0604020202020204" pitchFamily="34" charset="0"/>
              <a:buChar char="•"/>
              <a:defRPr sz="3200" kern="1200">
                <a:solidFill>
                  <a:schemeClr val="bg1"/>
                </a:solidFill>
                <a:latin typeface="Tw Cen MT" panose="020B06020201040206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marR="0" lvl="0" indent="-457200" algn="l" defTabSz="914400" rtl="0" eaLnBrk="1" fontAlgn="auto" latinLnBrk="0" hangingPunct="1">
              <a:lnSpc>
                <a:spcPct val="150000"/>
              </a:lnSpc>
              <a:spcBef>
                <a:spcPts val="0"/>
              </a:spcBef>
              <a:spcAft>
                <a:spcPts val="0"/>
              </a:spcAft>
              <a:buClr>
                <a:srgbClr val="007DC3"/>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Tw Cen MT" panose="020B0602020104020603" pitchFamily="34" charset="0"/>
                <a:ea typeface="+mn-ea"/>
                <a:cs typeface="+mn-cs"/>
              </a:rPr>
              <a:t>Engineering</a:t>
            </a:r>
          </a:p>
          <a:p>
            <a:pPr marL="457200" marR="0" lvl="0" indent="-457200" algn="l" defTabSz="914400" rtl="0" eaLnBrk="1" fontAlgn="auto" latinLnBrk="0" hangingPunct="1">
              <a:lnSpc>
                <a:spcPct val="150000"/>
              </a:lnSpc>
              <a:spcBef>
                <a:spcPts val="0"/>
              </a:spcBef>
              <a:spcAft>
                <a:spcPts val="0"/>
              </a:spcAft>
              <a:buClr>
                <a:srgbClr val="007DC3"/>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Tw Cen MT" panose="020B0602020104020603" pitchFamily="34" charset="0"/>
                <a:ea typeface="+mn-ea"/>
                <a:cs typeface="+mn-cs"/>
              </a:rPr>
              <a:t>Fleet</a:t>
            </a:r>
          </a:p>
          <a:p>
            <a:pPr marL="457200" marR="0" lvl="0" indent="-457200" algn="l" defTabSz="914400" rtl="0" eaLnBrk="1" fontAlgn="auto" latinLnBrk="0" hangingPunct="1">
              <a:lnSpc>
                <a:spcPct val="150000"/>
              </a:lnSpc>
              <a:spcBef>
                <a:spcPts val="0"/>
              </a:spcBef>
              <a:spcAft>
                <a:spcPts val="0"/>
              </a:spcAft>
              <a:buClr>
                <a:srgbClr val="007DC3"/>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Tw Cen MT" panose="020B0602020104020603" pitchFamily="34" charset="0"/>
                <a:ea typeface="+mn-ea"/>
                <a:cs typeface="+mn-cs"/>
              </a:rPr>
              <a:t>Natural resources</a:t>
            </a:r>
          </a:p>
        </p:txBody>
      </p:sp>
      <p:sp>
        <p:nvSpPr>
          <p:cNvPr id="6" name="Content Placeholder 2">
            <a:extLst>
              <a:ext uri="{FF2B5EF4-FFF2-40B4-BE49-F238E27FC236}">
                <a16:creationId xmlns:a16="http://schemas.microsoft.com/office/drawing/2014/main" id="{6CA46C47-33A0-410F-8398-A53D9A22F177}"/>
              </a:ext>
            </a:extLst>
          </p:cNvPr>
          <p:cNvSpPr txBox="1">
            <a:spLocks/>
          </p:cNvSpPr>
          <p:nvPr/>
        </p:nvSpPr>
        <p:spPr>
          <a:xfrm>
            <a:off x="6096000" y="3564039"/>
            <a:ext cx="5257800" cy="1642114"/>
          </a:xfrm>
          <a:prstGeom prst="rect">
            <a:avLst/>
          </a:prstGeom>
        </p:spPr>
        <p:txBody>
          <a:bodyPr vert="horz" lIns="91440" tIns="45720" rIns="91440" bIns="45720" rtlCol="0">
            <a:noAutofit/>
          </a:bodyPr>
          <a:lstStyle>
            <a:lvl1pPr marL="228600" indent="-365760" algn="l" defTabSz="914400" rtl="0" eaLnBrk="1" latinLnBrk="0" hangingPunct="1">
              <a:lnSpc>
                <a:spcPct val="150000"/>
              </a:lnSpc>
              <a:spcBef>
                <a:spcPts val="0"/>
              </a:spcBef>
              <a:buClr>
                <a:srgbClr val="007DC3"/>
              </a:buClr>
              <a:buFont typeface="Arial" panose="020B0604020202020204" pitchFamily="34" charset="0"/>
              <a:buChar char="•"/>
              <a:defRPr sz="3200" kern="1200">
                <a:solidFill>
                  <a:schemeClr val="bg1"/>
                </a:solidFill>
                <a:latin typeface="Tw Cen MT" panose="020B06020201040206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365760" algn="l" defTabSz="914400" rtl="0" eaLnBrk="1" fontAlgn="auto" latinLnBrk="0" hangingPunct="1">
              <a:lnSpc>
                <a:spcPct val="150000"/>
              </a:lnSpc>
              <a:spcBef>
                <a:spcPts val="0"/>
              </a:spcBef>
              <a:spcAft>
                <a:spcPts val="0"/>
              </a:spcAft>
              <a:buClr>
                <a:srgbClr val="007DC3"/>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Tw Cen MT" panose="020B0602020104020603" pitchFamily="34" charset="0"/>
                <a:ea typeface="+mn-ea"/>
                <a:cs typeface="+mn-cs"/>
              </a:rPr>
              <a:t>Parks maintenance</a:t>
            </a:r>
          </a:p>
          <a:p>
            <a:pPr marL="228600" marR="0" lvl="0" indent="-365760" algn="l" defTabSz="914400" rtl="0" eaLnBrk="1" fontAlgn="auto" latinLnBrk="0" hangingPunct="1">
              <a:lnSpc>
                <a:spcPct val="150000"/>
              </a:lnSpc>
              <a:spcBef>
                <a:spcPts val="0"/>
              </a:spcBef>
              <a:spcAft>
                <a:spcPts val="0"/>
              </a:spcAft>
              <a:buClr>
                <a:srgbClr val="007DC3"/>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Tw Cen MT" panose="020B0602020104020603" pitchFamily="34" charset="0"/>
                <a:ea typeface="+mn-ea"/>
                <a:cs typeface="+mn-cs"/>
              </a:rPr>
              <a:t>Streets maintenance</a:t>
            </a:r>
          </a:p>
          <a:p>
            <a:pPr marL="228600" marR="0" lvl="0" indent="-365760" algn="l" defTabSz="914400" rtl="0" eaLnBrk="1" fontAlgn="auto" latinLnBrk="0" hangingPunct="1">
              <a:lnSpc>
                <a:spcPct val="150000"/>
              </a:lnSpc>
              <a:spcBef>
                <a:spcPts val="0"/>
              </a:spcBef>
              <a:spcAft>
                <a:spcPts val="0"/>
              </a:spcAft>
              <a:buClr>
                <a:srgbClr val="007DC3"/>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Tw Cen MT" panose="020B0602020104020603" pitchFamily="34" charset="0"/>
                <a:ea typeface="+mn-ea"/>
                <a:cs typeface="+mn-cs"/>
              </a:rPr>
              <a:t>Water and Wastewater</a:t>
            </a:r>
          </a:p>
        </p:txBody>
      </p:sp>
    </p:spTree>
    <p:extLst>
      <p:ext uri="{BB962C8B-B14F-4D97-AF65-F5344CB8AC3E}">
        <p14:creationId xmlns:p14="http://schemas.microsoft.com/office/powerpoint/2010/main" val="2200248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A3BB3-9CF0-41B3-817D-E142A5477A8E}"/>
              </a:ext>
            </a:extLst>
          </p:cNvPr>
          <p:cNvSpPr>
            <a:spLocks noGrp="1"/>
          </p:cNvSpPr>
          <p:nvPr>
            <p:ph type="title"/>
          </p:nvPr>
        </p:nvSpPr>
        <p:spPr/>
        <p:txBody>
          <a:bodyPr/>
          <a:lstStyle/>
          <a:p>
            <a:r>
              <a:rPr lang="en-US" dirty="0"/>
              <a:t>Where are we now?</a:t>
            </a:r>
          </a:p>
        </p:txBody>
      </p:sp>
      <p:sp>
        <p:nvSpPr>
          <p:cNvPr id="3" name="Content Placeholder 2">
            <a:extLst>
              <a:ext uri="{FF2B5EF4-FFF2-40B4-BE49-F238E27FC236}">
                <a16:creationId xmlns:a16="http://schemas.microsoft.com/office/drawing/2014/main" id="{F53C37F5-11BF-43FA-AC00-4E12A9699C71}"/>
              </a:ext>
            </a:extLst>
          </p:cNvPr>
          <p:cNvSpPr>
            <a:spLocks noGrp="1"/>
          </p:cNvSpPr>
          <p:nvPr>
            <p:ph idx="1"/>
          </p:nvPr>
        </p:nvSpPr>
        <p:spPr/>
        <p:txBody>
          <a:bodyPr/>
          <a:lstStyle/>
          <a:p>
            <a:pPr marL="457200" indent="-457200"/>
            <a:r>
              <a:rPr lang="en-US" dirty="0"/>
              <a:t>We’re working together through needed change.</a:t>
            </a:r>
          </a:p>
          <a:p>
            <a:pPr marL="457200" indent="-457200"/>
            <a:r>
              <a:rPr lang="en-US" dirty="0"/>
              <a:t>We’re looking for improvements in our processes and procedures.</a:t>
            </a:r>
          </a:p>
          <a:p>
            <a:pPr marL="457200" indent="-457200"/>
            <a:r>
              <a:rPr lang="en-US" dirty="0"/>
              <a:t>We’re building relationships.</a:t>
            </a:r>
          </a:p>
          <a:p>
            <a:pPr marL="457200" indent="-457200"/>
            <a:r>
              <a:rPr lang="en-US" dirty="0"/>
              <a:t>All while continuing to provide essential services.</a:t>
            </a:r>
          </a:p>
          <a:p>
            <a:pPr marL="0" indent="0">
              <a:buNone/>
            </a:pPr>
            <a:endParaRPr lang="en-US" dirty="0"/>
          </a:p>
          <a:p>
            <a:endParaRPr lang="en-US" dirty="0"/>
          </a:p>
        </p:txBody>
      </p:sp>
    </p:spTree>
    <p:extLst>
      <p:ext uri="{BB962C8B-B14F-4D97-AF65-F5344CB8AC3E}">
        <p14:creationId xmlns:p14="http://schemas.microsoft.com/office/powerpoint/2010/main" val="35701753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A3BB3-9CF0-41B3-817D-E142A5477A8E}"/>
              </a:ext>
            </a:extLst>
          </p:cNvPr>
          <p:cNvSpPr>
            <a:spLocks noGrp="1"/>
          </p:cNvSpPr>
          <p:nvPr>
            <p:ph type="title"/>
          </p:nvPr>
        </p:nvSpPr>
        <p:spPr/>
        <p:txBody>
          <a:bodyPr/>
          <a:lstStyle/>
          <a:p>
            <a:r>
              <a:rPr lang="en-US" dirty="0"/>
              <a:t>Where are we going?</a:t>
            </a:r>
          </a:p>
        </p:txBody>
      </p:sp>
      <p:sp>
        <p:nvSpPr>
          <p:cNvPr id="3" name="Content Placeholder 2">
            <a:extLst>
              <a:ext uri="{FF2B5EF4-FFF2-40B4-BE49-F238E27FC236}">
                <a16:creationId xmlns:a16="http://schemas.microsoft.com/office/drawing/2014/main" id="{F53C37F5-11BF-43FA-AC00-4E12A9699C71}"/>
              </a:ext>
            </a:extLst>
          </p:cNvPr>
          <p:cNvSpPr>
            <a:spLocks noGrp="1"/>
          </p:cNvSpPr>
          <p:nvPr>
            <p:ph idx="1"/>
          </p:nvPr>
        </p:nvSpPr>
        <p:spPr/>
        <p:txBody>
          <a:bodyPr/>
          <a:lstStyle/>
          <a:p>
            <a:pPr marL="457200" indent="-457200"/>
            <a:r>
              <a:rPr lang="en-US" dirty="0"/>
              <a:t>Operationalizing relationships and processes.</a:t>
            </a:r>
          </a:p>
          <a:p>
            <a:pPr marL="457200" indent="-457200"/>
            <a:r>
              <a:rPr lang="en-US" dirty="0"/>
              <a:t>Push the resources as close to service delivery as possible.</a:t>
            </a:r>
          </a:p>
          <a:p>
            <a:pPr marL="457200" indent="-457200"/>
            <a:r>
              <a:rPr lang="en-US" dirty="0"/>
              <a:t>Fundamentals. Building with maintenance in mind. </a:t>
            </a:r>
          </a:p>
        </p:txBody>
      </p:sp>
    </p:spTree>
    <p:extLst>
      <p:ext uri="{BB962C8B-B14F-4D97-AF65-F5344CB8AC3E}">
        <p14:creationId xmlns:p14="http://schemas.microsoft.com/office/powerpoint/2010/main" val="1552667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4D9B-88C6-4AC0-BEEB-D5CC90BFDBA2}"/>
              </a:ext>
            </a:extLst>
          </p:cNvPr>
          <p:cNvSpPr>
            <a:spLocks noGrp="1"/>
          </p:cNvSpPr>
          <p:nvPr>
            <p:ph type="title"/>
          </p:nvPr>
        </p:nvSpPr>
        <p:spPr/>
        <p:txBody>
          <a:bodyPr/>
          <a:lstStyle/>
          <a:p>
            <a:r>
              <a:rPr lang="en-US" dirty="0"/>
              <a:t>How do we define success?</a:t>
            </a:r>
          </a:p>
        </p:txBody>
      </p:sp>
      <p:sp>
        <p:nvSpPr>
          <p:cNvPr id="3" name="Content Placeholder 2">
            <a:extLst>
              <a:ext uri="{FF2B5EF4-FFF2-40B4-BE49-F238E27FC236}">
                <a16:creationId xmlns:a16="http://schemas.microsoft.com/office/drawing/2014/main" id="{7E46EC4B-02B3-46EF-8934-EFA13D598526}"/>
              </a:ext>
            </a:extLst>
          </p:cNvPr>
          <p:cNvSpPr>
            <a:spLocks noGrp="1"/>
          </p:cNvSpPr>
          <p:nvPr>
            <p:ph idx="1"/>
          </p:nvPr>
        </p:nvSpPr>
        <p:spPr/>
        <p:txBody>
          <a:bodyPr/>
          <a:lstStyle/>
          <a:p>
            <a:pPr marL="457200" indent="-457200"/>
            <a:r>
              <a:rPr lang="en-US" dirty="0"/>
              <a:t>How is staff time spent in connection to service delivery?</a:t>
            </a:r>
          </a:p>
          <a:p>
            <a:pPr marL="457200" indent="-457200"/>
            <a:r>
              <a:rPr lang="en-US" dirty="0"/>
              <a:t>Are we doing the right thing? </a:t>
            </a:r>
          </a:p>
          <a:p>
            <a:pPr marL="457200" indent="-457200"/>
            <a:r>
              <a:rPr lang="en-US" dirty="0"/>
              <a:t>What are the complaints we are receiving?</a:t>
            </a:r>
          </a:p>
          <a:p>
            <a:pPr marL="457200" indent="-457200"/>
            <a:r>
              <a:rPr lang="en-US" dirty="0"/>
              <a:t>Are staff engaged? </a:t>
            </a:r>
          </a:p>
          <a:p>
            <a:pPr marL="457200" indent="-457200"/>
            <a:r>
              <a:rPr lang="en-US" dirty="0"/>
              <a:t>Are we being good stewards with our resources?</a:t>
            </a:r>
          </a:p>
          <a:p>
            <a:pPr marL="0" indent="0">
              <a:buNone/>
            </a:pPr>
            <a:endParaRPr lang="en-US" dirty="0"/>
          </a:p>
        </p:txBody>
      </p:sp>
    </p:spTree>
    <p:extLst>
      <p:ext uri="{BB962C8B-B14F-4D97-AF65-F5344CB8AC3E}">
        <p14:creationId xmlns:p14="http://schemas.microsoft.com/office/powerpoint/2010/main" val="898421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765F8-0F97-426E-96AA-76C847882730}"/>
              </a:ext>
            </a:extLst>
          </p:cNvPr>
          <p:cNvSpPr>
            <a:spLocks noGrp="1"/>
          </p:cNvSpPr>
          <p:nvPr>
            <p:ph type="title"/>
          </p:nvPr>
        </p:nvSpPr>
        <p:spPr/>
        <p:txBody>
          <a:bodyPr/>
          <a:lstStyle/>
          <a:p>
            <a:r>
              <a:rPr lang="en-US" dirty="0"/>
              <a:t>Who are we?</a:t>
            </a:r>
          </a:p>
        </p:txBody>
      </p:sp>
      <p:sp>
        <p:nvSpPr>
          <p:cNvPr id="3" name="Content Placeholder 2">
            <a:extLst>
              <a:ext uri="{FF2B5EF4-FFF2-40B4-BE49-F238E27FC236}">
                <a16:creationId xmlns:a16="http://schemas.microsoft.com/office/drawing/2014/main" id="{2CFBF9C5-9B28-42D5-840C-8B15532B6184}"/>
              </a:ext>
            </a:extLst>
          </p:cNvPr>
          <p:cNvSpPr>
            <a:spLocks noGrp="1"/>
          </p:cNvSpPr>
          <p:nvPr>
            <p:ph idx="1"/>
          </p:nvPr>
        </p:nvSpPr>
        <p:spPr/>
        <p:txBody>
          <a:bodyPr/>
          <a:lstStyle/>
          <a:p>
            <a:pPr marL="0" indent="0">
              <a:buNone/>
            </a:pPr>
            <a:r>
              <a:rPr lang="en-US" dirty="0"/>
              <a:t>Human Resources exists to care for our employees so they can care for our community. We make sure:</a:t>
            </a:r>
          </a:p>
          <a:p>
            <a:pPr marL="457200" indent="-457200"/>
            <a:r>
              <a:rPr lang="en-US" dirty="0"/>
              <a:t>People and teams are supported and cared for.</a:t>
            </a:r>
          </a:p>
          <a:p>
            <a:pPr marL="457200" indent="-457200"/>
            <a:r>
              <a:rPr lang="en-US" dirty="0"/>
              <a:t>The organization complies with federal, state, and local employment regulations.</a:t>
            </a:r>
          </a:p>
        </p:txBody>
      </p:sp>
    </p:spTree>
    <p:extLst>
      <p:ext uri="{BB962C8B-B14F-4D97-AF65-F5344CB8AC3E}">
        <p14:creationId xmlns:p14="http://schemas.microsoft.com/office/powerpoint/2010/main" val="2256461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4D9B-88C6-4AC0-BEEB-D5CC90BFDBA2}"/>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7E46EC4B-02B3-46EF-8934-EFA13D598526}"/>
              </a:ext>
            </a:extLst>
          </p:cNvPr>
          <p:cNvSpPr>
            <a:spLocks noGrp="1"/>
          </p:cNvSpPr>
          <p:nvPr>
            <p:ph idx="1"/>
          </p:nvPr>
        </p:nvSpPr>
        <p:spPr/>
        <p:txBody>
          <a:bodyPr/>
          <a:lstStyle/>
          <a:p>
            <a:pPr marL="457200" indent="-457200"/>
            <a:r>
              <a:rPr lang="en-US" dirty="0"/>
              <a:t>Time.</a:t>
            </a:r>
          </a:p>
          <a:p>
            <a:pPr marL="457200" indent="-457200"/>
            <a:r>
              <a:rPr lang="en-US" dirty="0"/>
              <a:t>Persistence.</a:t>
            </a:r>
          </a:p>
          <a:p>
            <a:pPr marL="457200" indent="-457200"/>
            <a:r>
              <a:rPr lang="en-US" dirty="0"/>
              <a:t>Building culture through our managers.</a:t>
            </a:r>
          </a:p>
          <a:p>
            <a:pPr marL="457200" indent="-457200"/>
            <a:r>
              <a:rPr lang="en-US" dirty="0"/>
              <a:t>Your support.</a:t>
            </a:r>
          </a:p>
        </p:txBody>
      </p:sp>
    </p:spTree>
    <p:extLst>
      <p:ext uri="{BB962C8B-B14F-4D97-AF65-F5344CB8AC3E}">
        <p14:creationId xmlns:p14="http://schemas.microsoft.com/office/powerpoint/2010/main" val="27578188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B2A5C-361B-4920-87D1-6D0D576278EB}"/>
              </a:ext>
            </a:extLst>
          </p:cNvPr>
          <p:cNvSpPr>
            <a:spLocks noGrp="1"/>
          </p:cNvSpPr>
          <p:nvPr>
            <p:ph type="title"/>
          </p:nvPr>
        </p:nvSpPr>
        <p:spPr/>
        <p:txBody>
          <a:bodyPr/>
          <a:lstStyle/>
          <a:p>
            <a:r>
              <a:rPr lang="en-US" dirty="0"/>
              <a:t>Current challenges</a:t>
            </a:r>
          </a:p>
        </p:txBody>
      </p:sp>
      <p:sp>
        <p:nvSpPr>
          <p:cNvPr id="3" name="Content Placeholder 2">
            <a:extLst>
              <a:ext uri="{FF2B5EF4-FFF2-40B4-BE49-F238E27FC236}">
                <a16:creationId xmlns:a16="http://schemas.microsoft.com/office/drawing/2014/main" id="{C081FB1E-6792-4FC1-98DF-CABC161E29DF}"/>
              </a:ext>
            </a:extLst>
          </p:cNvPr>
          <p:cNvSpPr>
            <a:spLocks noGrp="1"/>
          </p:cNvSpPr>
          <p:nvPr>
            <p:ph idx="1"/>
          </p:nvPr>
        </p:nvSpPr>
        <p:spPr/>
        <p:txBody>
          <a:bodyPr/>
          <a:lstStyle/>
          <a:p>
            <a:pPr marL="457200" indent="-457200"/>
            <a:r>
              <a:rPr lang="en-US" dirty="0"/>
              <a:t>Change.</a:t>
            </a:r>
          </a:p>
          <a:p>
            <a:pPr marL="457200" indent="-457200"/>
            <a:r>
              <a:rPr lang="en-US" dirty="0"/>
              <a:t>Financial realities.</a:t>
            </a:r>
          </a:p>
          <a:p>
            <a:pPr marL="457200" indent="-457200"/>
            <a:r>
              <a:rPr lang="en-US" dirty="0"/>
              <a:t>Impatience.</a:t>
            </a:r>
          </a:p>
          <a:p>
            <a:pPr marL="0" indent="0">
              <a:buNone/>
            </a:pPr>
            <a:endParaRPr lang="en-US" dirty="0"/>
          </a:p>
        </p:txBody>
      </p:sp>
    </p:spTree>
    <p:extLst>
      <p:ext uri="{BB962C8B-B14F-4D97-AF65-F5344CB8AC3E}">
        <p14:creationId xmlns:p14="http://schemas.microsoft.com/office/powerpoint/2010/main" val="15415279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E9BA0-1BB0-487F-ACEF-27620B9D78F1}"/>
              </a:ext>
            </a:extLst>
          </p:cNvPr>
          <p:cNvSpPr>
            <a:spLocks noGrp="1"/>
          </p:cNvSpPr>
          <p:nvPr>
            <p:ph type="title"/>
          </p:nvPr>
        </p:nvSpPr>
        <p:spPr/>
        <p:txBody>
          <a:bodyPr/>
          <a:lstStyle/>
          <a:p>
            <a:r>
              <a:rPr lang="en-US" dirty="0"/>
              <a:t>Three most important things</a:t>
            </a:r>
          </a:p>
        </p:txBody>
      </p:sp>
      <p:sp>
        <p:nvSpPr>
          <p:cNvPr id="3" name="Content Placeholder 2">
            <a:extLst>
              <a:ext uri="{FF2B5EF4-FFF2-40B4-BE49-F238E27FC236}">
                <a16:creationId xmlns:a16="http://schemas.microsoft.com/office/drawing/2014/main" id="{C33FDDD6-7210-4F7C-82B6-1ECC428A8665}"/>
              </a:ext>
            </a:extLst>
          </p:cNvPr>
          <p:cNvSpPr>
            <a:spLocks noGrp="1"/>
          </p:cNvSpPr>
          <p:nvPr>
            <p:ph idx="1"/>
          </p:nvPr>
        </p:nvSpPr>
        <p:spPr/>
        <p:txBody>
          <a:bodyPr/>
          <a:lstStyle/>
          <a:p>
            <a:pPr marL="457200" indent="-457200"/>
            <a:r>
              <a:rPr lang="en-US" dirty="0"/>
              <a:t>Operate and maintain infrastructure.</a:t>
            </a:r>
          </a:p>
          <a:p>
            <a:pPr marL="457200" indent="-457200"/>
            <a:r>
              <a:rPr lang="en-US" dirty="0"/>
              <a:t>Sustainable development and enhancements.</a:t>
            </a:r>
          </a:p>
          <a:p>
            <a:pPr marL="457200" indent="-457200"/>
            <a:r>
              <a:rPr lang="en-US" dirty="0"/>
              <a:t>Enhance engagement and culture of the public works department.</a:t>
            </a:r>
          </a:p>
          <a:p>
            <a:pPr marL="0" indent="0">
              <a:buNone/>
            </a:pPr>
            <a:endParaRPr lang="en-US" dirty="0"/>
          </a:p>
        </p:txBody>
      </p:sp>
    </p:spTree>
    <p:extLst>
      <p:ext uri="{BB962C8B-B14F-4D97-AF65-F5344CB8AC3E}">
        <p14:creationId xmlns:p14="http://schemas.microsoft.com/office/powerpoint/2010/main" val="3314851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46345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FFE05-5124-4E67-8E04-A2B324532633}"/>
              </a:ext>
            </a:extLst>
          </p:cNvPr>
          <p:cNvSpPr>
            <a:spLocks noGrp="1"/>
          </p:cNvSpPr>
          <p:nvPr>
            <p:ph type="ctrTitle"/>
          </p:nvPr>
        </p:nvSpPr>
        <p:spPr/>
        <p:txBody>
          <a:bodyPr/>
          <a:lstStyle/>
          <a:p>
            <a:r>
              <a:rPr lang="en-US" dirty="0"/>
              <a:t>Community Development</a:t>
            </a:r>
          </a:p>
        </p:txBody>
      </p:sp>
    </p:spTree>
    <p:extLst>
      <p:ext uri="{BB962C8B-B14F-4D97-AF65-F5344CB8AC3E}">
        <p14:creationId xmlns:p14="http://schemas.microsoft.com/office/powerpoint/2010/main" val="19522322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765F8-0F97-426E-96AA-76C847882730}"/>
              </a:ext>
            </a:extLst>
          </p:cNvPr>
          <p:cNvSpPr>
            <a:spLocks noGrp="1"/>
          </p:cNvSpPr>
          <p:nvPr>
            <p:ph type="title"/>
          </p:nvPr>
        </p:nvSpPr>
        <p:spPr/>
        <p:txBody>
          <a:bodyPr/>
          <a:lstStyle/>
          <a:p>
            <a:r>
              <a:rPr lang="en-US" dirty="0"/>
              <a:t>Who are we?</a:t>
            </a:r>
          </a:p>
        </p:txBody>
      </p:sp>
      <p:sp>
        <p:nvSpPr>
          <p:cNvPr id="3" name="Content Placeholder 2">
            <a:extLst>
              <a:ext uri="{FF2B5EF4-FFF2-40B4-BE49-F238E27FC236}">
                <a16:creationId xmlns:a16="http://schemas.microsoft.com/office/drawing/2014/main" id="{2CFBF9C5-9B28-42D5-840C-8B15532B6184}"/>
              </a:ext>
            </a:extLst>
          </p:cNvPr>
          <p:cNvSpPr>
            <a:spLocks noGrp="1"/>
          </p:cNvSpPr>
          <p:nvPr>
            <p:ph idx="1"/>
          </p:nvPr>
        </p:nvSpPr>
        <p:spPr/>
        <p:txBody>
          <a:bodyPr/>
          <a:lstStyle/>
          <a:p>
            <a:pPr marL="0" indent="0">
              <a:buNone/>
            </a:pPr>
            <a:r>
              <a:rPr lang="en-US" dirty="0"/>
              <a:t>Community Development works collaboratively with residents and businesses to help the community grow and prosper:</a:t>
            </a:r>
          </a:p>
          <a:p>
            <a:pPr marL="457200" indent="-457200"/>
            <a:r>
              <a:rPr lang="en-US" dirty="0"/>
              <a:t>Planning and economic development</a:t>
            </a:r>
          </a:p>
          <a:p>
            <a:pPr marL="457200" indent="-457200"/>
            <a:r>
              <a:rPr lang="en-US" dirty="0"/>
              <a:t>Building inspections</a:t>
            </a:r>
          </a:p>
          <a:p>
            <a:pPr marL="457200" indent="-457200"/>
            <a:r>
              <a:rPr lang="en-US" dirty="0"/>
              <a:t>Neighborhood services</a:t>
            </a:r>
          </a:p>
        </p:txBody>
      </p:sp>
    </p:spTree>
    <p:extLst>
      <p:ext uri="{BB962C8B-B14F-4D97-AF65-F5344CB8AC3E}">
        <p14:creationId xmlns:p14="http://schemas.microsoft.com/office/powerpoint/2010/main" val="19999786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A3BB3-9CF0-41B3-817D-E142A5477A8E}"/>
              </a:ext>
            </a:extLst>
          </p:cNvPr>
          <p:cNvSpPr>
            <a:spLocks noGrp="1"/>
          </p:cNvSpPr>
          <p:nvPr>
            <p:ph type="title"/>
          </p:nvPr>
        </p:nvSpPr>
        <p:spPr/>
        <p:txBody>
          <a:bodyPr/>
          <a:lstStyle/>
          <a:p>
            <a:r>
              <a:rPr lang="en-US" dirty="0"/>
              <a:t>Where are we now?</a:t>
            </a:r>
          </a:p>
        </p:txBody>
      </p:sp>
      <p:sp>
        <p:nvSpPr>
          <p:cNvPr id="3" name="Content Placeholder 2">
            <a:extLst>
              <a:ext uri="{FF2B5EF4-FFF2-40B4-BE49-F238E27FC236}">
                <a16:creationId xmlns:a16="http://schemas.microsoft.com/office/drawing/2014/main" id="{F53C37F5-11BF-43FA-AC00-4E12A9699C71}"/>
              </a:ext>
            </a:extLst>
          </p:cNvPr>
          <p:cNvSpPr>
            <a:spLocks noGrp="1"/>
          </p:cNvSpPr>
          <p:nvPr>
            <p:ph idx="1"/>
          </p:nvPr>
        </p:nvSpPr>
        <p:spPr/>
        <p:txBody>
          <a:bodyPr/>
          <a:lstStyle/>
          <a:p>
            <a:pPr marL="457200" indent="-457200"/>
            <a:r>
              <a:rPr lang="en-US" dirty="0"/>
              <a:t>Using data, community input, and peer community review to inform our economic development strategic framework.</a:t>
            </a:r>
          </a:p>
          <a:p>
            <a:pPr marL="457200" indent="-457200"/>
            <a:r>
              <a:rPr lang="en-US" dirty="0"/>
              <a:t>Assessing housing and commercial property infrastructure.</a:t>
            </a:r>
          </a:p>
          <a:p>
            <a:pPr marL="457200" indent="-457200"/>
            <a:r>
              <a:rPr lang="en-US" dirty="0"/>
              <a:t>Enhancing customer experiences with online permitting and mobile app inspections. </a:t>
            </a:r>
          </a:p>
          <a:p>
            <a:pPr marL="0" indent="0">
              <a:buNone/>
            </a:pPr>
            <a:endParaRPr lang="en-US" dirty="0"/>
          </a:p>
          <a:p>
            <a:endParaRPr lang="en-US" dirty="0"/>
          </a:p>
        </p:txBody>
      </p:sp>
    </p:spTree>
    <p:extLst>
      <p:ext uri="{BB962C8B-B14F-4D97-AF65-F5344CB8AC3E}">
        <p14:creationId xmlns:p14="http://schemas.microsoft.com/office/powerpoint/2010/main" val="2764184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A3BB3-9CF0-41B3-817D-E142A5477A8E}"/>
              </a:ext>
            </a:extLst>
          </p:cNvPr>
          <p:cNvSpPr>
            <a:spLocks noGrp="1"/>
          </p:cNvSpPr>
          <p:nvPr>
            <p:ph type="title"/>
          </p:nvPr>
        </p:nvSpPr>
        <p:spPr/>
        <p:txBody>
          <a:bodyPr/>
          <a:lstStyle/>
          <a:p>
            <a:r>
              <a:rPr lang="en-US" dirty="0"/>
              <a:t>Where are we now?</a:t>
            </a:r>
          </a:p>
        </p:txBody>
      </p:sp>
      <p:sp>
        <p:nvSpPr>
          <p:cNvPr id="3" name="Content Placeholder 2">
            <a:extLst>
              <a:ext uri="{FF2B5EF4-FFF2-40B4-BE49-F238E27FC236}">
                <a16:creationId xmlns:a16="http://schemas.microsoft.com/office/drawing/2014/main" id="{F53C37F5-11BF-43FA-AC00-4E12A9699C71}"/>
              </a:ext>
            </a:extLst>
          </p:cNvPr>
          <p:cNvSpPr>
            <a:spLocks noGrp="1"/>
          </p:cNvSpPr>
          <p:nvPr>
            <p:ph idx="1"/>
          </p:nvPr>
        </p:nvSpPr>
        <p:spPr/>
        <p:txBody>
          <a:bodyPr/>
          <a:lstStyle/>
          <a:p>
            <a:pPr marL="457200" indent="-457200"/>
            <a:r>
              <a:rPr lang="en-US" dirty="0"/>
              <a:t>Implementing enhancements to the rental licensing program to ensure safe and quality housing. </a:t>
            </a:r>
          </a:p>
          <a:p>
            <a:pPr marL="457200" indent="-457200"/>
            <a:r>
              <a:rPr lang="en-US" dirty="0"/>
              <a:t>Implementing neighborhood services model to focus on outreach and education for residents and neighborhoods. </a:t>
            </a:r>
          </a:p>
        </p:txBody>
      </p:sp>
    </p:spTree>
    <p:extLst>
      <p:ext uri="{BB962C8B-B14F-4D97-AF65-F5344CB8AC3E}">
        <p14:creationId xmlns:p14="http://schemas.microsoft.com/office/powerpoint/2010/main" val="6334988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4D9B-88C6-4AC0-BEEB-D5CC90BFDBA2}"/>
              </a:ext>
            </a:extLst>
          </p:cNvPr>
          <p:cNvSpPr>
            <a:spLocks noGrp="1"/>
          </p:cNvSpPr>
          <p:nvPr>
            <p:ph type="title"/>
          </p:nvPr>
        </p:nvSpPr>
        <p:spPr/>
        <p:txBody>
          <a:bodyPr/>
          <a:lstStyle/>
          <a:p>
            <a:r>
              <a:rPr lang="en-US" dirty="0"/>
              <a:t>Where are we going?</a:t>
            </a:r>
          </a:p>
        </p:txBody>
      </p:sp>
      <p:sp>
        <p:nvSpPr>
          <p:cNvPr id="3" name="Content Placeholder 2">
            <a:extLst>
              <a:ext uri="{FF2B5EF4-FFF2-40B4-BE49-F238E27FC236}">
                <a16:creationId xmlns:a16="http://schemas.microsoft.com/office/drawing/2014/main" id="{7E46EC4B-02B3-46EF-8934-EFA13D598526}"/>
              </a:ext>
            </a:extLst>
          </p:cNvPr>
          <p:cNvSpPr>
            <a:spLocks noGrp="1"/>
          </p:cNvSpPr>
          <p:nvPr>
            <p:ph idx="1"/>
          </p:nvPr>
        </p:nvSpPr>
        <p:spPr/>
        <p:txBody>
          <a:bodyPr/>
          <a:lstStyle/>
          <a:p>
            <a:pPr marL="457200" indent="-457200"/>
            <a:r>
              <a:rPr lang="en-US" dirty="0"/>
              <a:t>Support economic development in Burnsville. </a:t>
            </a:r>
          </a:p>
          <a:p>
            <a:pPr marL="457200" indent="-457200"/>
            <a:r>
              <a:rPr lang="en-US" dirty="0"/>
              <a:t>Support investments in housing. </a:t>
            </a:r>
          </a:p>
          <a:p>
            <a:pPr marL="457200" indent="-457200"/>
            <a:r>
              <a:rPr lang="en-US" dirty="0"/>
              <a:t>Focus on our services to the community. </a:t>
            </a:r>
          </a:p>
        </p:txBody>
      </p:sp>
    </p:spTree>
    <p:extLst>
      <p:ext uri="{BB962C8B-B14F-4D97-AF65-F5344CB8AC3E}">
        <p14:creationId xmlns:p14="http://schemas.microsoft.com/office/powerpoint/2010/main" val="38837474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B2A5C-361B-4920-87D1-6D0D576278EB}"/>
              </a:ext>
            </a:extLst>
          </p:cNvPr>
          <p:cNvSpPr>
            <a:spLocks noGrp="1"/>
          </p:cNvSpPr>
          <p:nvPr>
            <p:ph type="title"/>
          </p:nvPr>
        </p:nvSpPr>
        <p:spPr/>
        <p:txBody>
          <a:bodyPr/>
          <a:lstStyle/>
          <a:p>
            <a:r>
              <a:rPr lang="en-US" dirty="0"/>
              <a:t>Support economic development</a:t>
            </a:r>
          </a:p>
        </p:txBody>
      </p:sp>
      <p:sp>
        <p:nvSpPr>
          <p:cNvPr id="3" name="Content Placeholder 2">
            <a:extLst>
              <a:ext uri="{FF2B5EF4-FFF2-40B4-BE49-F238E27FC236}">
                <a16:creationId xmlns:a16="http://schemas.microsoft.com/office/drawing/2014/main" id="{C081FB1E-6792-4FC1-98DF-CABC161E29DF}"/>
              </a:ext>
            </a:extLst>
          </p:cNvPr>
          <p:cNvSpPr>
            <a:spLocks noGrp="1"/>
          </p:cNvSpPr>
          <p:nvPr>
            <p:ph idx="1"/>
          </p:nvPr>
        </p:nvSpPr>
        <p:spPr/>
        <p:txBody>
          <a:bodyPr/>
          <a:lstStyle/>
          <a:p>
            <a:pPr marL="0" indent="0">
              <a:buNone/>
            </a:pPr>
            <a:r>
              <a:rPr lang="en-US" dirty="0"/>
              <a:t>We will:</a:t>
            </a:r>
          </a:p>
          <a:p>
            <a:pPr marL="457200" indent="-457200"/>
            <a:r>
              <a:rPr lang="en-US" dirty="0"/>
              <a:t>Complete economic development strategic framework and begin implementing the economic development strategies. </a:t>
            </a:r>
          </a:p>
          <a:p>
            <a:pPr marL="457200" indent="-457200"/>
            <a:r>
              <a:rPr lang="en-US" dirty="0"/>
              <a:t>Update the zoning ordinance and subdivision regulations. </a:t>
            </a:r>
          </a:p>
        </p:txBody>
      </p:sp>
    </p:spTree>
    <p:extLst>
      <p:ext uri="{BB962C8B-B14F-4D97-AF65-F5344CB8AC3E}">
        <p14:creationId xmlns:p14="http://schemas.microsoft.com/office/powerpoint/2010/main" val="3826972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A3BB3-9CF0-41B3-817D-E142A5477A8E}"/>
              </a:ext>
            </a:extLst>
          </p:cNvPr>
          <p:cNvSpPr>
            <a:spLocks noGrp="1"/>
          </p:cNvSpPr>
          <p:nvPr>
            <p:ph type="title"/>
          </p:nvPr>
        </p:nvSpPr>
        <p:spPr/>
        <p:txBody>
          <a:bodyPr/>
          <a:lstStyle/>
          <a:p>
            <a:r>
              <a:rPr lang="en-US" dirty="0"/>
              <a:t>Where are we now?</a:t>
            </a:r>
          </a:p>
        </p:txBody>
      </p:sp>
      <p:sp>
        <p:nvSpPr>
          <p:cNvPr id="3" name="Content Placeholder 2">
            <a:extLst>
              <a:ext uri="{FF2B5EF4-FFF2-40B4-BE49-F238E27FC236}">
                <a16:creationId xmlns:a16="http://schemas.microsoft.com/office/drawing/2014/main" id="{F53C37F5-11BF-43FA-AC00-4E12A9699C71}"/>
              </a:ext>
            </a:extLst>
          </p:cNvPr>
          <p:cNvSpPr>
            <a:spLocks noGrp="1"/>
          </p:cNvSpPr>
          <p:nvPr>
            <p:ph idx="1"/>
          </p:nvPr>
        </p:nvSpPr>
        <p:spPr/>
        <p:txBody>
          <a:bodyPr/>
          <a:lstStyle/>
          <a:p>
            <a:pPr marL="457200" indent="-457200"/>
            <a:r>
              <a:rPr lang="en-US" dirty="0"/>
              <a:t>Oversee the compensation plan for our employees, including position evaluations, market analysis and payroll processing.</a:t>
            </a:r>
          </a:p>
          <a:p>
            <a:pPr marL="457200" indent="-457200"/>
            <a:r>
              <a:rPr lang="en-US" dirty="0"/>
              <a:t>Manage our employee benefit offerings.</a:t>
            </a:r>
          </a:p>
          <a:p>
            <a:pPr marL="457200" indent="-457200"/>
            <a:r>
              <a:rPr lang="en-US" dirty="0"/>
              <a:t>Assist managers with staffing, performance management, employee relations.</a:t>
            </a:r>
          </a:p>
          <a:p>
            <a:pPr marL="0" indent="0">
              <a:buNone/>
            </a:pPr>
            <a:endParaRPr lang="en-US" dirty="0"/>
          </a:p>
          <a:p>
            <a:endParaRPr lang="en-US" dirty="0"/>
          </a:p>
        </p:txBody>
      </p:sp>
    </p:spTree>
    <p:extLst>
      <p:ext uri="{BB962C8B-B14F-4D97-AF65-F5344CB8AC3E}">
        <p14:creationId xmlns:p14="http://schemas.microsoft.com/office/powerpoint/2010/main" val="30355144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2D994-9B5D-40A2-AC2B-11D834CDC339}"/>
              </a:ext>
            </a:extLst>
          </p:cNvPr>
          <p:cNvSpPr>
            <a:spLocks noGrp="1"/>
          </p:cNvSpPr>
          <p:nvPr>
            <p:ph type="title"/>
          </p:nvPr>
        </p:nvSpPr>
        <p:spPr/>
        <p:txBody>
          <a:bodyPr/>
          <a:lstStyle/>
          <a:p>
            <a:r>
              <a:rPr lang="en-US" dirty="0"/>
              <a:t>Support investments in housing</a:t>
            </a:r>
          </a:p>
        </p:txBody>
      </p:sp>
      <p:sp>
        <p:nvSpPr>
          <p:cNvPr id="3" name="Content Placeholder 2">
            <a:extLst>
              <a:ext uri="{FF2B5EF4-FFF2-40B4-BE49-F238E27FC236}">
                <a16:creationId xmlns:a16="http://schemas.microsoft.com/office/drawing/2014/main" id="{662C33A2-9C88-4DA0-A0B9-605F470876F3}"/>
              </a:ext>
            </a:extLst>
          </p:cNvPr>
          <p:cNvSpPr>
            <a:spLocks noGrp="1"/>
          </p:cNvSpPr>
          <p:nvPr>
            <p:ph idx="1"/>
          </p:nvPr>
        </p:nvSpPr>
        <p:spPr/>
        <p:txBody>
          <a:bodyPr/>
          <a:lstStyle/>
          <a:p>
            <a:pPr marL="0" indent="0">
              <a:buNone/>
            </a:pPr>
            <a:r>
              <a:rPr lang="en-US" dirty="0"/>
              <a:t>We will:</a:t>
            </a:r>
          </a:p>
          <a:p>
            <a:pPr marL="457200" indent="-457200"/>
            <a:r>
              <a:rPr lang="en-US" dirty="0"/>
              <a:t>Complete the housing and commercial property inventory.</a:t>
            </a:r>
          </a:p>
          <a:p>
            <a:pPr marL="457200" indent="-457200"/>
            <a:r>
              <a:rPr lang="en-US" dirty="0"/>
              <a:t>Develop and implement programs for local affordable housing aid. </a:t>
            </a:r>
          </a:p>
        </p:txBody>
      </p:sp>
    </p:spTree>
    <p:extLst>
      <p:ext uri="{BB962C8B-B14F-4D97-AF65-F5344CB8AC3E}">
        <p14:creationId xmlns:p14="http://schemas.microsoft.com/office/powerpoint/2010/main" val="13875186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A3FC8-E83D-4959-9069-4E39D970B885}"/>
              </a:ext>
            </a:extLst>
          </p:cNvPr>
          <p:cNvSpPr>
            <a:spLocks noGrp="1"/>
          </p:cNvSpPr>
          <p:nvPr>
            <p:ph type="title"/>
          </p:nvPr>
        </p:nvSpPr>
        <p:spPr/>
        <p:txBody>
          <a:bodyPr/>
          <a:lstStyle/>
          <a:p>
            <a:r>
              <a:rPr lang="en-US" dirty="0"/>
              <a:t>Service to the community</a:t>
            </a:r>
          </a:p>
        </p:txBody>
      </p:sp>
      <p:sp>
        <p:nvSpPr>
          <p:cNvPr id="3" name="Content Placeholder 2">
            <a:extLst>
              <a:ext uri="{FF2B5EF4-FFF2-40B4-BE49-F238E27FC236}">
                <a16:creationId xmlns:a16="http://schemas.microsoft.com/office/drawing/2014/main" id="{D9CA18B7-8566-4B33-B4DC-0A61B5A198A8}"/>
              </a:ext>
            </a:extLst>
          </p:cNvPr>
          <p:cNvSpPr>
            <a:spLocks noGrp="1"/>
          </p:cNvSpPr>
          <p:nvPr>
            <p:ph idx="1"/>
          </p:nvPr>
        </p:nvSpPr>
        <p:spPr/>
        <p:txBody>
          <a:bodyPr/>
          <a:lstStyle/>
          <a:p>
            <a:pPr marL="0" indent="0">
              <a:buNone/>
            </a:pPr>
            <a:r>
              <a:rPr lang="en-US" dirty="0"/>
              <a:t>We will:</a:t>
            </a:r>
          </a:p>
          <a:p>
            <a:pPr marL="457200" indent="-457200"/>
            <a:r>
              <a:rPr lang="en-US" dirty="0"/>
              <a:t>Continue to implement a neighborhood services model.</a:t>
            </a:r>
          </a:p>
          <a:p>
            <a:pPr marL="457200" indent="-457200"/>
            <a:r>
              <a:rPr lang="en-US" dirty="0"/>
              <a:t>Implement improvements to the development review process. </a:t>
            </a:r>
          </a:p>
          <a:p>
            <a:pPr marL="457200" indent="-457200"/>
            <a:r>
              <a:rPr lang="en-US" dirty="0"/>
              <a:t>Change the protective inspections team to building safety division. </a:t>
            </a:r>
          </a:p>
        </p:txBody>
      </p:sp>
    </p:spTree>
    <p:extLst>
      <p:ext uri="{BB962C8B-B14F-4D97-AF65-F5344CB8AC3E}">
        <p14:creationId xmlns:p14="http://schemas.microsoft.com/office/powerpoint/2010/main" val="17184424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E9BA0-1BB0-487F-ACEF-27620B9D78F1}"/>
              </a:ext>
            </a:extLst>
          </p:cNvPr>
          <p:cNvSpPr>
            <a:spLocks noGrp="1"/>
          </p:cNvSpPr>
          <p:nvPr>
            <p:ph type="title"/>
          </p:nvPr>
        </p:nvSpPr>
        <p:spPr/>
        <p:txBody>
          <a:bodyPr/>
          <a:lstStyle/>
          <a:p>
            <a:r>
              <a:rPr lang="en-US" dirty="0"/>
              <a:t>Current challenges</a:t>
            </a:r>
          </a:p>
        </p:txBody>
      </p:sp>
      <p:sp>
        <p:nvSpPr>
          <p:cNvPr id="3" name="Content Placeholder 2">
            <a:extLst>
              <a:ext uri="{FF2B5EF4-FFF2-40B4-BE49-F238E27FC236}">
                <a16:creationId xmlns:a16="http://schemas.microsoft.com/office/drawing/2014/main" id="{C33FDDD6-7210-4F7C-82B6-1ECC428A8665}"/>
              </a:ext>
            </a:extLst>
          </p:cNvPr>
          <p:cNvSpPr>
            <a:spLocks noGrp="1"/>
          </p:cNvSpPr>
          <p:nvPr>
            <p:ph idx="1"/>
          </p:nvPr>
        </p:nvSpPr>
        <p:spPr/>
        <p:txBody>
          <a:bodyPr/>
          <a:lstStyle/>
          <a:p>
            <a:pPr marL="457200" indent="-457200"/>
            <a:r>
              <a:rPr lang="en-US" dirty="0"/>
              <a:t>Outdated and cumbersome zoning regulations create barriers for residents and businesses and take significant staff time to administer. </a:t>
            </a:r>
          </a:p>
          <a:p>
            <a:pPr marL="457200" indent="-457200"/>
            <a:r>
              <a:rPr lang="en-US" dirty="0"/>
              <a:t>Aging housing infrastructure creates safety and property maintenance issues for some multi-family properties. </a:t>
            </a:r>
          </a:p>
          <a:p>
            <a:pPr marL="0" indent="0">
              <a:buNone/>
            </a:pPr>
            <a:endParaRPr lang="en-US" dirty="0"/>
          </a:p>
        </p:txBody>
      </p:sp>
    </p:spTree>
    <p:extLst>
      <p:ext uri="{BB962C8B-B14F-4D97-AF65-F5344CB8AC3E}">
        <p14:creationId xmlns:p14="http://schemas.microsoft.com/office/powerpoint/2010/main" val="3240558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E9BA0-1BB0-487F-ACEF-27620B9D78F1}"/>
              </a:ext>
            </a:extLst>
          </p:cNvPr>
          <p:cNvSpPr>
            <a:spLocks noGrp="1"/>
          </p:cNvSpPr>
          <p:nvPr>
            <p:ph type="title"/>
          </p:nvPr>
        </p:nvSpPr>
        <p:spPr/>
        <p:txBody>
          <a:bodyPr/>
          <a:lstStyle/>
          <a:p>
            <a:r>
              <a:rPr lang="en-US" dirty="0"/>
              <a:t>Current challenges</a:t>
            </a:r>
          </a:p>
        </p:txBody>
      </p:sp>
      <p:sp>
        <p:nvSpPr>
          <p:cNvPr id="3" name="Content Placeholder 2">
            <a:extLst>
              <a:ext uri="{FF2B5EF4-FFF2-40B4-BE49-F238E27FC236}">
                <a16:creationId xmlns:a16="http://schemas.microsoft.com/office/drawing/2014/main" id="{C33FDDD6-7210-4F7C-82B6-1ECC428A8665}"/>
              </a:ext>
            </a:extLst>
          </p:cNvPr>
          <p:cNvSpPr>
            <a:spLocks noGrp="1"/>
          </p:cNvSpPr>
          <p:nvPr>
            <p:ph idx="1"/>
          </p:nvPr>
        </p:nvSpPr>
        <p:spPr/>
        <p:txBody>
          <a:bodyPr/>
          <a:lstStyle/>
          <a:p>
            <a:pPr marL="457200" indent="-457200"/>
            <a:r>
              <a:rPr lang="en-US" dirty="0"/>
              <a:t>Increase number of requests for assistance with neighborhood disputes. </a:t>
            </a:r>
          </a:p>
          <a:p>
            <a:pPr marL="457200" indent="-457200"/>
            <a:r>
              <a:rPr lang="en-US" dirty="0"/>
              <a:t>Increase specialization in building inspection services. </a:t>
            </a:r>
          </a:p>
          <a:p>
            <a:pPr marL="0" indent="0">
              <a:buNone/>
            </a:pPr>
            <a:endParaRPr lang="en-US" dirty="0"/>
          </a:p>
        </p:txBody>
      </p:sp>
    </p:spTree>
    <p:extLst>
      <p:ext uri="{BB962C8B-B14F-4D97-AF65-F5344CB8AC3E}">
        <p14:creationId xmlns:p14="http://schemas.microsoft.com/office/powerpoint/2010/main" val="29760343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How will we use our resources?</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457200" indent="-457200"/>
            <a:r>
              <a:rPr lang="en-US" dirty="0"/>
              <a:t>Provide excellent service to the community through effective and efficient use of positions. </a:t>
            </a:r>
          </a:p>
          <a:p>
            <a:pPr marL="457200" indent="-457200"/>
            <a:r>
              <a:rPr lang="en-US" dirty="0"/>
              <a:t>Prioritize employee engagement.</a:t>
            </a:r>
          </a:p>
        </p:txBody>
      </p:sp>
    </p:spTree>
    <p:extLst>
      <p:ext uri="{BB962C8B-B14F-4D97-AF65-F5344CB8AC3E}">
        <p14:creationId xmlns:p14="http://schemas.microsoft.com/office/powerpoint/2010/main" val="5482188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How will we use our resources?</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457200" indent="-457200"/>
            <a:r>
              <a:rPr lang="en-US" dirty="0"/>
              <a:t>Provide materials and equipment that people need to do their work right.</a:t>
            </a:r>
          </a:p>
          <a:p>
            <a:pPr marL="457200" indent="-457200"/>
            <a:r>
              <a:rPr lang="en-US" dirty="0"/>
              <a:t>Encourage growth and development of all employees through training and professional development. </a:t>
            </a:r>
          </a:p>
        </p:txBody>
      </p:sp>
    </p:spTree>
    <p:extLst>
      <p:ext uri="{BB962C8B-B14F-4D97-AF65-F5344CB8AC3E}">
        <p14:creationId xmlns:p14="http://schemas.microsoft.com/office/powerpoint/2010/main" val="24832885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5322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A3BB3-9CF0-41B3-817D-E142A5477A8E}"/>
              </a:ext>
            </a:extLst>
          </p:cNvPr>
          <p:cNvSpPr>
            <a:spLocks noGrp="1"/>
          </p:cNvSpPr>
          <p:nvPr>
            <p:ph type="title"/>
          </p:nvPr>
        </p:nvSpPr>
        <p:spPr/>
        <p:txBody>
          <a:bodyPr/>
          <a:lstStyle/>
          <a:p>
            <a:r>
              <a:rPr lang="en-US" dirty="0"/>
              <a:t>Where are we now?</a:t>
            </a:r>
          </a:p>
        </p:txBody>
      </p:sp>
      <p:sp>
        <p:nvSpPr>
          <p:cNvPr id="3" name="Content Placeholder 2">
            <a:extLst>
              <a:ext uri="{FF2B5EF4-FFF2-40B4-BE49-F238E27FC236}">
                <a16:creationId xmlns:a16="http://schemas.microsoft.com/office/drawing/2014/main" id="{F53C37F5-11BF-43FA-AC00-4E12A9699C71}"/>
              </a:ext>
            </a:extLst>
          </p:cNvPr>
          <p:cNvSpPr>
            <a:spLocks noGrp="1"/>
          </p:cNvSpPr>
          <p:nvPr>
            <p:ph idx="1"/>
          </p:nvPr>
        </p:nvSpPr>
        <p:spPr/>
        <p:txBody>
          <a:bodyPr/>
          <a:lstStyle/>
          <a:p>
            <a:pPr marL="457200" indent="-457200"/>
            <a:r>
              <a:rPr lang="en-US" dirty="0"/>
              <a:t>Promote employee wellbeing and safety.</a:t>
            </a:r>
          </a:p>
          <a:p>
            <a:pPr marL="457200" indent="-457200"/>
            <a:r>
              <a:rPr lang="en-US" dirty="0"/>
              <a:t>Take care of staff through worker’s compensation and leave of absence management.</a:t>
            </a:r>
          </a:p>
          <a:p>
            <a:pPr marL="457200" indent="-457200"/>
            <a:r>
              <a:rPr lang="en-US" dirty="0"/>
              <a:t>Manage labor relations with our five bargaining groups.</a:t>
            </a:r>
          </a:p>
        </p:txBody>
      </p:sp>
    </p:spTree>
    <p:extLst>
      <p:ext uri="{BB962C8B-B14F-4D97-AF65-F5344CB8AC3E}">
        <p14:creationId xmlns:p14="http://schemas.microsoft.com/office/powerpoint/2010/main" val="345667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4D9B-88C6-4AC0-BEEB-D5CC90BFDBA2}"/>
              </a:ext>
            </a:extLst>
          </p:cNvPr>
          <p:cNvSpPr>
            <a:spLocks noGrp="1"/>
          </p:cNvSpPr>
          <p:nvPr>
            <p:ph type="title"/>
          </p:nvPr>
        </p:nvSpPr>
        <p:spPr/>
        <p:txBody>
          <a:bodyPr/>
          <a:lstStyle/>
          <a:p>
            <a:r>
              <a:rPr lang="en-US" dirty="0"/>
              <a:t>Where are we going?</a:t>
            </a:r>
          </a:p>
        </p:txBody>
      </p:sp>
      <p:sp>
        <p:nvSpPr>
          <p:cNvPr id="3" name="Content Placeholder 2">
            <a:extLst>
              <a:ext uri="{FF2B5EF4-FFF2-40B4-BE49-F238E27FC236}">
                <a16:creationId xmlns:a16="http://schemas.microsoft.com/office/drawing/2014/main" id="{7E46EC4B-02B3-46EF-8934-EFA13D598526}"/>
              </a:ext>
            </a:extLst>
          </p:cNvPr>
          <p:cNvSpPr>
            <a:spLocks noGrp="1"/>
          </p:cNvSpPr>
          <p:nvPr>
            <p:ph idx="1"/>
          </p:nvPr>
        </p:nvSpPr>
        <p:spPr/>
        <p:txBody>
          <a:bodyPr/>
          <a:lstStyle/>
          <a:p>
            <a:pPr marL="0" indent="0">
              <a:buNone/>
            </a:pPr>
            <a:r>
              <a:rPr lang="en-US" dirty="0"/>
              <a:t>We know the labor market is competitive, especially in some of our most important positions of police and fire. To attract and retain the best talent, we must continue to focus on enhancing the employee experience and investing in their total wellbeing. </a:t>
            </a:r>
          </a:p>
        </p:txBody>
      </p:sp>
    </p:spTree>
    <p:extLst>
      <p:ext uri="{BB962C8B-B14F-4D97-AF65-F5344CB8AC3E}">
        <p14:creationId xmlns:p14="http://schemas.microsoft.com/office/powerpoint/2010/main" val="3859216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4D9B-88C6-4AC0-BEEB-D5CC90BFDBA2}"/>
              </a:ext>
            </a:extLst>
          </p:cNvPr>
          <p:cNvSpPr>
            <a:spLocks noGrp="1"/>
          </p:cNvSpPr>
          <p:nvPr>
            <p:ph type="title"/>
          </p:nvPr>
        </p:nvSpPr>
        <p:spPr/>
        <p:txBody>
          <a:bodyPr/>
          <a:lstStyle/>
          <a:p>
            <a:r>
              <a:rPr lang="en-US" dirty="0"/>
              <a:t>Where are we going?</a:t>
            </a:r>
          </a:p>
        </p:txBody>
      </p:sp>
      <p:sp>
        <p:nvSpPr>
          <p:cNvPr id="3" name="Content Placeholder 2">
            <a:extLst>
              <a:ext uri="{FF2B5EF4-FFF2-40B4-BE49-F238E27FC236}">
                <a16:creationId xmlns:a16="http://schemas.microsoft.com/office/drawing/2014/main" id="{7E46EC4B-02B3-46EF-8934-EFA13D598526}"/>
              </a:ext>
            </a:extLst>
          </p:cNvPr>
          <p:cNvSpPr>
            <a:spLocks noGrp="1"/>
          </p:cNvSpPr>
          <p:nvPr>
            <p:ph idx="1"/>
          </p:nvPr>
        </p:nvSpPr>
        <p:spPr/>
        <p:txBody>
          <a:bodyPr/>
          <a:lstStyle/>
          <a:p>
            <a:pPr marL="457200" indent="-457200"/>
            <a:r>
              <a:rPr lang="en-US" dirty="0"/>
              <a:t>Implementing and documenting best practices.</a:t>
            </a:r>
          </a:p>
          <a:p>
            <a:pPr marL="457200" indent="-457200"/>
            <a:r>
              <a:rPr lang="en-US" dirty="0"/>
              <a:t>Investing in the health and wellbeing of our staff.</a:t>
            </a:r>
          </a:p>
          <a:p>
            <a:pPr marL="457200" indent="-457200"/>
            <a:r>
              <a:rPr lang="en-US" dirty="0"/>
              <a:t>Provide employee centered service.</a:t>
            </a:r>
          </a:p>
        </p:txBody>
      </p:sp>
    </p:spTree>
    <p:extLst>
      <p:ext uri="{BB962C8B-B14F-4D97-AF65-F5344CB8AC3E}">
        <p14:creationId xmlns:p14="http://schemas.microsoft.com/office/powerpoint/2010/main" val="471554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B2A5C-361B-4920-87D1-6D0D576278EB}"/>
              </a:ext>
            </a:extLst>
          </p:cNvPr>
          <p:cNvSpPr>
            <a:spLocks noGrp="1"/>
          </p:cNvSpPr>
          <p:nvPr>
            <p:ph type="title"/>
          </p:nvPr>
        </p:nvSpPr>
        <p:spPr/>
        <p:txBody>
          <a:bodyPr/>
          <a:lstStyle/>
          <a:p>
            <a:r>
              <a:rPr lang="en-US" dirty="0"/>
              <a:t>Best practices</a:t>
            </a:r>
          </a:p>
        </p:txBody>
      </p:sp>
      <p:sp>
        <p:nvSpPr>
          <p:cNvPr id="3" name="Content Placeholder 2">
            <a:extLst>
              <a:ext uri="{FF2B5EF4-FFF2-40B4-BE49-F238E27FC236}">
                <a16:creationId xmlns:a16="http://schemas.microsoft.com/office/drawing/2014/main" id="{C081FB1E-6792-4FC1-98DF-CABC161E29DF}"/>
              </a:ext>
            </a:extLst>
          </p:cNvPr>
          <p:cNvSpPr>
            <a:spLocks noGrp="1"/>
          </p:cNvSpPr>
          <p:nvPr>
            <p:ph idx="1"/>
          </p:nvPr>
        </p:nvSpPr>
        <p:spPr/>
        <p:txBody>
          <a:bodyPr/>
          <a:lstStyle/>
          <a:p>
            <a:pPr marL="0" indent="0">
              <a:buNone/>
            </a:pPr>
            <a:r>
              <a:rPr lang="en-US" dirty="0"/>
              <a:t>We will evaluate our processes and document them to ensure we are:</a:t>
            </a:r>
          </a:p>
          <a:p>
            <a:pPr marL="457200" indent="-457200"/>
            <a:r>
              <a:rPr lang="en-US" dirty="0"/>
              <a:t>Meeting the needs of our organization.</a:t>
            </a:r>
          </a:p>
          <a:p>
            <a:pPr marL="457200" indent="-457200"/>
            <a:r>
              <a:rPr lang="en-US" dirty="0"/>
              <a:t>Setting the organization up for long term success.</a:t>
            </a:r>
          </a:p>
          <a:p>
            <a:pPr marL="0" indent="0">
              <a:buNone/>
            </a:pPr>
            <a:endParaRPr lang="en-US" dirty="0"/>
          </a:p>
        </p:txBody>
      </p:sp>
    </p:spTree>
    <p:extLst>
      <p:ext uri="{BB962C8B-B14F-4D97-AF65-F5344CB8AC3E}">
        <p14:creationId xmlns:p14="http://schemas.microsoft.com/office/powerpoint/2010/main" val="2302173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2D994-9B5D-40A2-AC2B-11D834CDC339}"/>
              </a:ext>
            </a:extLst>
          </p:cNvPr>
          <p:cNvSpPr>
            <a:spLocks noGrp="1"/>
          </p:cNvSpPr>
          <p:nvPr>
            <p:ph type="title"/>
          </p:nvPr>
        </p:nvSpPr>
        <p:spPr/>
        <p:txBody>
          <a:bodyPr/>
          <a:lstStyle/>
          <a:p>
            <a:r>
              <a:rPr lang="en-US" dirty="0"/>
              <a:t>Invest in wellbeing</a:t>
            </a:r>
          </a:p>
        </p:txBody>
      </p:sp>
      <p:sp>
        <p:nvSpPr>
          <p:cNvPr id="3" name="Content Placeholder 2">
            <a:extLst>
              <a:ext uri="{FF2B5EF4-FFF2-40B4-BE49-F238E27FC236}">
                <a16:creationId xmlns:a16="http://schemas.microsoft.com/office/drawing/2014/main" id="{662C33A2-9C88-4DA0-A0B9-605F470876F3}"/>
              </a:ext>
            </a:extLst>
          </p:cNvPr>
          <p:cNvSpPr>
            <a:spLocks noGrp="1"/>
          </p:cNvSpPr>
          <p:nvPr>
            <p:ph idx="1"/>
          </p:nvPr>
        </p:nvSpPr>
        <p:spPr/>
        <p:txBody>
          <a:bodyPr/>
          <a:lstStyle/>
          <a:p>
            <a:pPr marL="0" indent="0">
              <a:buNone/>
            </a:pPr>
            <a:r>
              <a:rPr lang="en-US" dirty="0"/>
              <a:t>We will continue to look for ways to be on the leading edge of employee wellbeing and ensure staff are cared for so they can best serve the community.</a:t>
            </a:r>
          </a:p>
        </p:txBody>
      </p:sp>
    </p:spTree>
    <p:extLst>
      <p:ext uri="{BB962C8B-B14F-4D97-AF65-F5344CB8AC3E}">
        <p14:creationId xmlns:p14="http://schemas.microsoft.com/office/powerpoint/2010/main" val="2932973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A3FC8-E83D-4959-9069-4E39D970B885}"/>
              </a:ext>
            </a:extLst>
          </p:cNvPr>
          <p:cNvSpPr>
            <a:spLocks noGrp="1"/>
          </p:cNvSpPr>
          <p:nvPr>
            <p:ph type="title"/>
          </p:nvPr>
        </p:nvSpPr>
        <p:spPr/>
        <p:txBody>
          <a:bodyPr/>
          <a:lstStyle/>
          <a:p>
            <a:r>
              <a:rPr lang="en-US" dirty="0"/>
              <a:t>Employee centered service</a:t>
            </a:r>
          </a:p>
        </p:txBody>
      </p:sp>
      <p:sp>
        <p:nvSpPr>
          <p:cNvPr id="3" name="Content Placeholder 2">
            <a:extLst>
              <a:ext uri="{FF2B5EF4-FFF2-40B4-BE49-F238E27FC236}">
                <a16:creationId xmlns:a16="http://schemas.microsoft.com/office/drawing/2014/main" id="{D9CA18B7-8566-4B33-B4DC-0A61B5A198A8}"/>
              </a:ext>
            </a:extLst>
          </p:cNvPr>
          <p:cNvSpPr>
            <a:spLocks noGrp="1"/>
          </p:cNvSpPr>
          <p:nvPr>
            <p:ph idx="1"/>
          </p:nvPr>
        </p:nvSpPr>
        <p:spPr/>
        <p:txBody>
          <a:bodyPr/>
          <a:lstStyle/>
          <a:p>
            <a:pPr marL="0" indent="0">
              <a:buNone/>
            </a:pPr>
            <a:r>
              <a:rPr lang="en-US" dirty="0"/>
              <a:t>The experience employees have with HR matters. We will continue to enhance and improve our level of service to the organization to meet the needs of our employees and the organization.</a:t>
            </a:r>
          </a:p>
        </p:txBody>
      </p:sp>
    </p:spTree>
    <p:extLst>
      <p:ext uri="{BB962C8B-B14F-4D97-AF65-F5344CB8AC3E}">
        <p14:creationId xmlns:p14="http://schemas.microsoft.com/office/powerpoint/2010/main" val="461863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420</TotalTime>
  <Words>993</Words>
  <Application>Microsoft Office PowerPoint</Application>
  <PresentationFormat>Widescreen</PresentationFormat>
  <Paragraphs>156</Paragraphs>
  <Slides>36</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Tw Cen MT</vt:lpstr>
      <vt:lpstr>Office Theme</vt:lpstr>
      <vt:lpstr>Human Resources</vt:lpstr>
      <vt:lpstr>Who are we?</vt:lpstr>
      <vt:lpstr>Where are we now?</vt:lpstr>
      <vt:lpstr>Where are we now?</vt:lpstr>
      <vt:lpstr>Where are we going?</vt:lpstr>
      <vt:lpstr>Where are we going?</vt:lpstr>
      <vt:lpstr>Best practices</vt:lpstr>
      <vt:lpstr>Invest in wellbeing</vt:lpstr>
      <vt:lpstr>Employee centered service</vt:lpstr>
      <vt:lpstr>How will we get there?</vt:lpstr>
      <vt:lpstr>How will we get there?</vt:lpstr>
      <vt:lpstr>How will we get there?</vt:lpstr>
      <vt:lpstr>Current challenges</vt:lpstr>
      <vt:lpstr>PowerPoint Presentation</vt:lpstr>
      <vt:lpstr>Public Works </vt:lpstr>
      <vt:lpstr>Who are we?</vt:lpstr>
      <vt:lpstr>Where are we now?</vt:lpstr>
      <vt:lpstr>Where are we going?</vt:lpstr>
      <vt:lpstr>How do we define success?</vt:lpstr>
      <vt:lpstr>How will we get there?</vt:lpstr>
      <vt:lpstr>Current challenges</vt:lpstr>
      <vt:lpstr>Three most important things</vt:lpstr>
      <vt:lpstr>PowerPoint Presentation</vt:lpstr>
      <vt:lpstr>Community Development</vt:lpstr>
      <vt:lpstr>Who are we?</vt:lpstr>
      <vt:lpstr>Where are we now?</vt:lpstr>
      <vt:lpstr>Where are we now?</vt:lpstr>
      <vt:lpstr>Where are we going?</vt:lpstr>
      <vt:lpstr>Support economic development</vt:lpstr>
      <vt:lpstr>Support investments in housing</vt:lpstr>
      <vt:lpstr>Service to the community</vt:lpstr>
      <vt:lpstr>Current challenges</vt:lpstr>
      <vt:lpstr>Current challenges</vt:lpstr>
      <vt:lpstr>How will we use our resources?</vt:lpstr>
      <vt:lpstr>How will we use our resources?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Gregg Lindberg</dc:creator>
  <cp:lastModifiedBy>Bethany Brewer</cp:lastModifiedBy>
  <cp:revision>67</cp:revision>
  <cp:lastPrinted>2024-05-30T17:31:56Z</cp:lastPrinted>
  <dcterms:created xsi:type="dcterms:W3CDTF">2024-01-29T03:26:32Z</dcterms:created>
  <dcterms:modified xsi:type="dcterms:W3CDTF">2024-07-09T22:34:49Z</dcterms:modified>
</cp:coreProperties>
</file>